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0" r:id="rId3"/>
    <p:sldId id="271" r:id="rId4"/>
    <p:sldId id="272" r:id="rId5"/>
    <p:sldId id="282" r:id="rId6"/>
    <p:sldId id="273" r:id="rId7"/>
    <p:sldId id="274" r:id="rId8"/>
    <p:sldId id="280" r:id="rId9"/>
    <p:sldId id="277" r:id="rId10"/>
    <p:sldId id="309" r:id="rId11"/>
    <p:sldId id="314" r:id="rId12"/>
    <p:sldId id="334" r:id="rId13"/>
    <p:sldId id="283" r:id="rId14"/>
    <p:sldId id="316" r:id="rId15"/>
    <p:sldId id="317" r:id="rId16"/>
    <p:sldId id="278" r:id="rId17"/>
    <p:sldId id="320" r:id="rId18"/>
    <p:sldId id="319" r:id="rId19"/>
    <p:sldId id="321" r:id="rId20"/>
    <p:sldId id="322" r:id="rId21"/>
    <p:sldId id="323" r:id="rId22"/>
    <p:sldId id="326" r:id="rId23"/>
    <p:sldId id="327" r:id="rId24"/>
    <p:sldId id="325" r:id="rId25"/>
    <p:sldId id="324" r:id="rId26"/>
    <p:sldId id="335" r:id="rId27"/>
    <p:sldId id="332" r:id="rId28"/>
    <p:sldId id="310" r:id="rId29"/>
    <p:sldId id="305" r:id="rId30"/>
    <p:sldId id="30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F9D277"/>
    <a:srgbClr val="F8CF52"/>
    <a:srgbClr val="EECF4A"/>
    <a:srgbClr val="F8D37F"/>
    <a:srgbClr val="334C83"/>
    <a:srgbClr val="993400"/>
    <a:srgbClr val="F6D447"/>
    <a:srgbClr val="2F4468"/>
    <a:srgbClr val="1D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3472-E0E3-4F9D-856F-3DC909A9E22D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8A3A-CA7D-41DF-9D06-98BB472E9B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0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4E1C20C9-B47A-4165-948C-BC80E0959709}" type="slidenum">
              <a:rPr lang="it-IT" altLang="it-IT" sz="1200" smtClean="0"/>
              <a:pPr/>
              <a:t>2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70355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1588B6E0-4A16-48B4-999D-C69A8DC5F3B5}" type="slidenum">
              <a:rPr lang="it-IT" altLang="it-IT" sz="1200"/>
              <a:pPr/>
              <a:t>23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85656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A632C9DC-D058-4ED5-B29E-35940529C650}" type="slidenum">
              <a:rPr lang="it-IT" altLang="it-IT" sz="1200"/>
              <a:pPr/>
              <a:t>25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21532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D16D35BE-F8F5-4933-8504-C7BC46D7967F}" type="slidenum">
              <a:rPr lang="it-IT" altLang="it-IT" sz="1200"/>
              <a:pPr/>
              <a:t>29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2798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8CB8F1D9-F3DC-43C3-99E8-0009B07067BE}" type="slidenum">
              <a:rPr lang="it-IT" altLang="it-IT" sz="1200" smtClean="0"/>
              <a:pPr/>
              <a:t>3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366724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DCAB6C32-B654-4B01-84E1-FBBB03CAC8DC}" type="slidenum">
              <a:rPr lang="it-IT" altLang="it-IT" sz="1200" smtClean="0"/>
              <a:pPr/>
              <a:t>4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17312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64F25508-46F0-40E1-81CF-32DA3AFE18CE}" type="slidenum">
              <a:rPr lang="it-IT" altLang="it-IT" sz="1200" smtClean="0"/>
              <a:pPr/>
              <a:t>6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261418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2C9FEE3F-01BB-460A-9C0A-87B38B758158}" type="slidenum">
              <a:rPr lang="it-IT" altLang="it-IT" sz="1200" smtClean="0"/>
              <a:pPr/>
              <a:t>7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288355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6A907FE6-1E04-4ED3-AA76-F838F5B534E1}" type="slidenum">
              <a:rPr lang="it-IT" altLang="it-IT" sz="1200" smtClean="0"/>
              <a:pPr/>
              <a:t>9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280518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586E4CC6-A575-438B-82E4-32BD542EB503}" type="slidenum">
              <a:rPr lang="it-IT" altLang="it-IT" sz="1200"/>
              <a:pPr/>
              <a:t>14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99041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114A82DA-AAB5-44A2-91FD-7CF60E03291D}" type="slidenum">
              <a:rPr lang="it-IT" altLang="it-IT" sz="1200" smtClean="0"/>
              <a:pPr/>
              <a:t>16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39843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FDC0BB18-D2ED-49CE-9C8E-FFE2DBBBA4BB}" type="slidenum">
              <a:rPr lang="it-IT" altLang="it-IT" sz="1200"/>
              <a:pPr/>
              <a:t>17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4630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88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0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8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05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57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2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4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0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86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97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BAD0-D632-4B1A-BC64-CB3991F5C7A9}" type="datetimeFigureOut">
              <a:rPr lang="it-IT" smtClean="0"/>
              <a:t>19/06/2014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311C-1745-439F-B784-6058B3E50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8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0" y="168274"/>
            <a:ext cx="533928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886" y="2315255"/>
            <a:ext cx="11081657" cy="4419373"/>
          </a:xfrm>
        </p:spPr>
        <p:txBody>
          <a:bodyPr>
            <a:normAutofit fontScale="90000"/>
          </a:bodyPr>
          <a:lstStyle/>
          <a:p>
            <a: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4000" dirty="0" smtClean="0">
                <a:solidFill>
                  <a:srgbClr val="EECF4A"/>
                </a:solidFill>
                <a:latin typeface="Verdana" panose="020B0604030504040204" pitchFamily="34" charset="0"/>
              </a:rPr>
              <a:t>Che cosa significa essere digitali?</a:t>
            </a:r>
            <a:br>
              <a:rPr lang="it-IT" altLang="it-IT" sz="40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4000" dirty="0" smtClean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40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100" b="1" dirty="0" smtClean="0">
                <a:solidFill>
                  <a:srgbClr val="1B3D70"/>
                </a:solidFill>
              </a:rPr>
              <a:t>L’internet che serve al vostro business</a:t>
            </a:r>
            <a:r>
              <a:rPr lang="it-IT" altLang="it-IT" sz="3600" dirty="0" smtClean="0">
                <a:solidFill>
                  <a:srgbClr val="1B3D70"/>
                </a:solidFill>
              </a:rPr>
              <a:t/>
            </a:r>
            <a:br>
              <a:rPr lang="it-IT" altLang="it-IT" sz="3600" dirty="0" smtClean="0">
                <a:solidFill>
                  <a:srgbClr val="1B3D70"/>
                </a:solidFill>
              </a:rPr>
            </a:br>
            <a:r>
              <a:rPr lang="it-IT" altLang="it-IT" sz="3600" dirty="0" smtClean="0">
                <a:solidFill>
                  <a:srgbClr val="1B3D70"/>
                </a:solidFill>
              </a:rPr>
              <a:t/>
            </a:r>
            <a:br>
              <a:rPr lang="it-IT" altLang="it-IT" sz="3600" dirty="0" smtClean="0">
                <a:solidFill>
                  <a:srgbClr val="1B3D70"/>
                </a:solidFill>
              </a:rPr>
            </a:br>
            <a:r>
              <a:rPr lang="it-IT" altLang="it-IT" sz="3600" dirty="0">
                <a:solidFill>
                  <a:srgbClr val="1B3D70"/>
                </a:solidFill>
              </a:rPr>
              <a:t/>
            </a:r>
            <a:br>
              <a:rPr lang="it-IT" altLang="it-IT" sz="3600" dirty="0">
                <a:solidFill>
                  <a:srgbClr val="1B3D70"/>
                </a:solidFill>
              </a:rPr>
            </a:br>
            <a:r>
              <a:rPr lang="it-IT" altLang="it-IT" sz="3600" dirty="0" smtClean="0">
                <a:solidFill>
                  <a:srgbClr val="1B3D70"/>
                </a:solidFill>
              </a:rPr>
              <a:t/>
            </a:r>
            <a:br>
              <a:rPr lang="it-IT" altLang="it-IT" sz="3600" dirty="0" smtClean="0">
                <a:solidFill>
                  <a:srgbClr val="1B3D70"/>
                </a:solidFill>
              </a:rPr>
            </a:br>
            <a: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</a:br>
            <a:r>
              <a:rPr lang="it-IT" altLang="it-IT" sz="3400" dirty="0" smtClean="0">
                <a:solidFill>
                  <a:srgbClr val="EECF4A"/>
                </a:solidFill>
                <a:latin typeface="Verdana" panose="020B0604030504040204" pitchFamily="34" charset="0"/>
              </a:rPr>
              <a:t>23.06.2014</a:t>
            </a:r>
            <a: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  <a:t/>
            </a:r>
            <a:br>
              <a:rPr lang="it-IT" altLang="it-IT" sz="3400" dirty="0">
                <a:solidFill>
                  <a:srgbClr val="EECF4A"/>
                </a:solidFill>
                <a:latin typeface="Verdana" panose="020B0604030504040204" pitchFamily="34" charset="0"/>
              </a:rPr>
            </a:br>
            <a:endParaRPr lang="it-IT" altLang="it-IT" sz="3400" dirty="0">
              <a:solidFill>
                <a:srgbClr val="EECF4A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39042" y="3436257"/>
            <a:ext cx="758734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6" descr="prog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02" y="6274253"/>
            <a:ext cx="249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393927"/>
            <a:ext cx="11212286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PROCESSO D’ACQUISTO OGGI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it-IT" altLang="it-IT" sz="2800" dirty="0" smtClean="0">
                <a:solidFill>
                  <a:srgbClr val="334C83"/>
                </a:solidFill>
                <a:latin typeface="Helvetica Neue" panose="02000503000000020004" pitchFamily="2" charset="0"/>
              </a:rPr>
              <a:t>Com’è cambiato ad oggi il processo d’acquisto?</a:t>
            </a:r>
            <a:endParaRPr lang="it-IT" altLang="it-IT" sz="2800" dirty="0">
              <a:solidFill>
                <a:srgbClr val="334C83"/>
              </a:solidFill>
              <a:latin typeface="Helvetica Neue" panose="02000503000000020004" pitchFamily="2" charset="0"/>
            </a:endParaRPr>
          </a:p>
          <a:p>
            <a:pPr algn="l">
              <a:defRPr/>
            </a:pPr>
            <a:endParaRPr lang="it-IT" altLang="it-IT" sz="2800" b="1" dirty="0">
              <a:latin typeface="Helvetica Neue" panose="02000503000000020004" pitchFamily="2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Che cosa influenza maggiormente i consumatori/clienti finali?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Come posso massimizzare le vendite?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Quali sono i fattori di rischio?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Quali sono le nuove leve da sfruttare?</a:t>
            </a:r>
          </a:p>
          <a:p>
            <a:pPr algn="l">
              <a:defRPr/>
            </a:pPr>
            <a:endParaRPr lang="it-IT" altLang="it-IT" sz="2000" dirty="0">
              <a:latin typeface="Helvetica Neue" panose="02000503000000020004" pitchFamily="2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7200" y="393927"/>
            <a:ext cx="11212286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PROCESSO D’ACQUISTO B2C OGGI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450631" y="2128568"/>
            <a:ext cx="10293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 90% delle persone che comprano cominciano con una ricerca online.</a:t>
            </a:r>
          </a:p>
          <a:p>
            <a:pPr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 90% delle vendite di beni e servizi si concludono offline.</a:t>
            </a:r>
          </a:p>
          <a:p>
            <a:pPr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 45% delle vendite sono oggi influenzate dal web.</a:t>
            </a:r>
          </a:p>
          <a:p>
            <a:pPr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it-IT" altLang="it-IT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it-IT" altLang="it-IT" b="1" dirty="0" err="1" smtClean="0">
                <a:latin typeface="Arial" pitchFamily="34" charset="0"/>
                <a:cs typeface="Arial" pitchFamily="34" charset="0"/>
              </a:rPr>
              <a:t>canalità</a:t>
            </a: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: dove si «consuma» il servizio (online/offline)</a:t>
            </a:r>
          </a:p>
          <a:p>
            <a:pPr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it-IT" altLang="it-IT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it-IT" altLang="it-IT" b="1" dirty="0" err="1" smtClean="0">
                <a:latin typeface="Arial" pitchFamily="34" charset="0"/>
                <a:cs typeface="Arial" pitchFamily="34" charset="0"/>
              </a:rPr>
              <a:t>touch</a:t>
            </a: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: dove si «ingaggia» il cliente (web, social, mobile, </a:t>
            </a:r>
            <a:r>
              <a:rPr lang="it-IT" altLang="it-IT" dirty="0" err="1" smtClean="0">
                <a:latin typeface="Arial" pitchFamily="34" charset="0"/>
                <a:cs typeface="Arial" pitchFamily="34" charset="0"/>
              </a:rPr>
              <a:t>ptv</a:t>
            </a: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it-IT" altLang="it-IT" dirty="0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04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2631530"/>
            <a:ext cx="1107077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sz="2000" dirty="0" smtClean="0">
                <a:latin typeface="Helvetica Neue" panose="02000503000000020004" pitchFamily="2" charset="0"/>
              </a:rPr>
              <a:t>I </a:t>
            </a:r>
            <a:r>
              <a:rPr lang="it-IT" sz="2000" dirty="0">
                <a:latin typeface="Helvetica Neue" panose="02000503000000020004" pitchFamily="2" charset="0"/>
              </a:rPr>
              <a:t>clienti B2B hanno completato il 57% del loro processo decisionale ancor prima di aver contattato un </a:t>
            </a:r>
            <a:r>
              <a:rPr lang="it-IT" sz="2000" dirty="0" smtClean="0">
                <a:latin typeface="Helvetica Neue" panose="02000503000000020004" pitchFamily="2" charset="0"/>
              </a:rPr>
              <a:t>fornitore.</a:t>
            </a:r>
          </a:p>
          <a:p>
            <a:pPr marL="457200" indent="-457200" algn="l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sz="2000" dirty="0" smtClean="0">
                <a:latin typeface="Helvetica Neue" panose="02000503000000020004" pitchFamily="2" charset="0"/>
              </a:rPr>
              <a:t>La maggior parte delle informazioni sono state reperite online.</a:t>
            </a:r>
          </a:p>
          <a:p>
            <a:pPr marL="457200" indent="-457200" algn="l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sz="2000" dirty="0" smtClean="0">
                <a:latin typeface="Helvetica Neue" panose="02000503000000020004" pitchFamily="2" charset="0"/>
              </a:rPr>
              <a:t>Solo il 30% dei contenuti prodotti dall’azienda influenzano positivamente la decisione d’acquisto.</a:t>
            </a:r>
          </a:p>
          <a:p>
            <a:pPr marL="457200" indent="-457200" algn="l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it-IT" sz="2000" dirty="0">
              <a:latin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defRPr/>
            </a:pPr>
            <a:r>
              <a:rPr lang="it-IT" sz="2000" dirty="0" smtClean="0">
                <a:latin typeface="Helvetica Neue" panose="02000503000000020004" pitchFamily="2" charset="0"/>
              </a:rPr>
              <a:t>In </a:t>
            </a:r>
            <a:r>
              <a:rPr lang="it-IT" sz="2000" dirty="0">
                <a:latin typeface="Helvetica Neue" panose="02000503000000020004" pitchFamily="2" charset="0"/>
              </a:rPr>
              <a:t>altre parole, hanno </a:t>
            </a:r>
            <a:r>
              <a:rPr lang="it-IT" sz="2000" b="1" dirty="0">
                <a:latin typeface="Helvetica Neue" panose="02000503000000020004" pitchFamily="2" charset="0"/>
              </a:rPr>
              <a:t>utilizzato il proprio tempo</a:t>
            </a:r>
            <a:r>
              <a:rPr lang="it-IT" sz="2000" dirty="0">
                <a:latin typeface="Helvetica Neue" panose="02000503000000020004" pitchFamily="2" charset="0"/>
              </a:rPr>
              <a:t> per acquisire e comprendere informazioni </a:t>
            </a:r>
            <a:r>
              <a:rPr lang="it-IT" sz="2000" dirty="0" smtClean="0">
                <a:latin typeface="Helvetica Neue" panose="02000503000000020004" pitchFamily="2" charset="0"/>
              </a:rPr>
              <a:t>online, sul </a:t>
            </a:r>
            <a:r>
              <a:rPr lang="it-IT" sz="2000" dirty="0">
                <a:latin typeface="Helvetica Neue" panose="02000503000000020004" pitchFamily="2" charset="0"/>
              </a:rPr>
              <a:t>loro </a:t>
            </a:r>
            <a:r>
              <a:rPr lang="it-IT" sz="2000" b="1" dirty="0">
                <a:latin typeface="Helvetica Neue" panose="02000503000000020004" pitchFamily="2" charset="0"/>
              </a:rPr>
              <a:t>settore</a:t>
            </a:r>
            <a:r>
              <a:rPr lang="it-IT" sz="2000" dirty="0">
                <a:latin typeface="Helvetica Neue" panose="02000503000000020004" pitchFamily="2" charset="0"/>
              </a:rPr>
              <a:t>, sulla loro </a:t>
            </a:r>
            <a:r>
              <a:rPr lang="it-IT" sz="2000" b="1" dirty="0">
                <a:latin typeface="Helvetica Neue" panose="02000503000000020004" pitchFamily="2" charset="0"/>
              </a:rPr>
              <a:t>azienda</a:t>
            </a:r>
            <a:r>
              <a:rPr lang="it-IT" sz="2000" dirty="0">
                <a:latin typeface="Helvetica Neue" panose="02000503000000020004" pitchFamily="2" charset="0"/>
              </a:rPr>
              <a:t>, sui loro </a:t>
            </a:r>
            <a:r>
              <a:rPr lang="it-IT" sz="2000" b="1" dirty="0">
                <a:latin typeface="Helvetica Neue" panose="02000503000000020004" pitchFamily="2" charset="0"/>
              </a:rPr>
              <a:t>competitors</a:t>
            </a:r>
            <a:r>
              <a:rPr lang="it-IT" sz="2000" dirty="0">
                <a:latin typeface="Helvetica Neue" panose="02000503000000020004" pitchFamily="2" charset="0"/>
              </a:rPr>
              <a:t> e sui </a:t>
            </a:r>
            <a:r>
              <a:rPr lang="it-IT" sz="2000" b="1" dirty="0">
                <a:latin typeface="Helvetica Neue" panose="02000503000000020004" pitchFamily="2" charset="0"/>
              </a:rPr>
              <a:t>prodotti e i servizi</a:t>
            </a:r>
            <a:r>
              <a:rPr lang="it-IT" sz="2000" dirty="0">
                <a:latin typeface="Helvetica Neue" panose="02000503000000020004" pitchFamily="2" charset="0"/>
              </a:rPr>
              <a:t> che possono garantire loro un </a:t>
            </a:r>
            <a:r>
              <a:rPr lang="it-IT" sz="2000" b="1" dirty="0">
                <a:latin typeface="Helvetica Neue" panose="02000503000000020004" pitchFamily="2" charset="0"/>
              </a:rPr>
              <a:t>vantaggio </a:t>
            </a:r>
            <a:r>
              <a:rPr lang="it-IT" sz="2000" b="1" dirty="0" smtClean="0">
                <a:latin typeface="Helvetica Neue" panose="02000503000000020004" pitchFamily="2" charset="0"/>
              </a:rPr>
              <a:t>competitivo</a:t>
            </a:r>
            <a:r>
              <a:rPr lang="it-IT" sz="2000" dirty="0" smtClean="0">
                <a:latin typeface="Helvetica Neue" panose="02000503000000020004" pitchFamily="2" charset="0"/>
              </a:rPr>
              <a:t>.</a:t>
            </a:r>
            <a:endParaRPr lang="it-IT" sz="1800" dirty="0">
              <a:latin typeface="Helvetica Neue" panose="02000503000000020004" pitchFamily="2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1905000"/>
            <a:ext cx="8229600" cy="519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it-IT" altLang="it-IT" sz="2800" dirty="0" smtClean="0">
                <a:solidFill>
                  <a:srgbClr val="334C83"/>
                </a:solidFill>
                <a:latin typeface="Helvetica Neue" panose="02000503000000020004" pitchFamily="2" charset="0"/>
              </a:rPr>
              <a:t>L’acquisto B2B oggi</a:t>
            </a:r>
            <a:endParaRPr lang="it-IT" altLang="it-IT" sz="2800" dirty="0">
              <a:solidFill>
                <a:srgbClr val="334C83"/>
              </a:solidFill>
              <a:latin typeface="Helvetica Neue" panose="02000503000000020004" pitchFamily="2" charset="0"/>
            </a:endParaRPr>
          </a:p>
          <a:p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393927"/>
            <a:ext cx="11212286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PROCESSO D’ACQUISTO B2B OGGI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334434" y="6308726"/>
            <a:ext cx="1010708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it-IT" sz="1000" dirty="0" err="1">
                <a:latin typeface="Arial" charset="0"/>
                <a:sym typeface="Wingdings" pitchFamily="2" charset="2"/>
              </a:rPr>
              <a:t>Fonte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: Giovanni 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Cappellotto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 , e-Commerce: 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progettare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 e 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realizzare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 un 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negozio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 online di 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successo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 [</a:t>
            </a:r>
            <a:r>
              <a:rPr lang="en-US" altLang="it-IT" sz="1000" dirty="0" err="1">
                <a:latin typeface="Arial" charset="0"/>
                <a:sym typeface="Wingdings" pitchFamily="2" charset="2"/>
              </a:rPr>
              <a:t>Hoepli</a:t>
            </a:r>
            <a:r>
              <a:rPr lang="en-US" altLang="it-IT" sz="1000" dirty="0">
                <a:latin typeface="Arial" charset="0"/>
                <a:sym typeface="Wingdings" pitchFamily="2" charset="2"/>
              </a:rPr>
              <a:t>]</a:t>
            </a:r>
            <a:endParaRPr lang="it-IT" altLang="it-IT" sz="1000" dirty="0"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97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5"/>
          <p:cNvSpPr>
            <a:spLocks noChangeArrowheads="1"/>
          </p:cNvSpPr>
          <p:nvPr/>
        </p:nvSpPr>
        <p:spPr bwMode="auto">
          <a:xfrm>
            <a:off x="549573" y="2784815"/>
            <a:ext cx="894507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Ci sono 2 cose che vale la pena di sapere sul </a:t>
            </a:r>
            <a:r>
              <a:rPr lang="it-IT" sz="2000" b="1" dirty="0">
                <a:latin typeface="Helvetica Neue" panose="02000503000000020004" pitchFamily="2" charset="0"/>
              </a:rPr>
              <a:t>web che funziona</a:t>
            </a:r>
            <a:r>
              <a:rPr lang="it-IT" sz="2000" dirty="0">
                <a:latin typeface="Helvetica Neue" panose="02000503000000020004" pitchFamily="2" charset="0"/>
              </a:rPr>
              <a:t>,</a:t>
            </a:r>
            <a:br>
              <a:rPr lang="it-IT" sz="2000" dirty="0">
                <a:latin typeface="Helvetica Neue" panose="02000503000000020004" pitchFamily="2" charset="0"/>
              </a:rPr>
            </a:br>
            <a:r>
              <a:rPr lang="it-IT" sz="2000" dirty="0">
                <a:latin typeface="Helvetica Neue" panose="02000503000000020004" pitchFamily="2" charset="0"/>
              </a:rPr>
              <a:t>di solito vi raccontano le altre.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it-IT" sz="2000" b="1" dirty="0">
                <a:latin typeface="Helvetica Neue" panose="02000503000000020004" pitchFamily="2" charset="0"/>
              </a:rPr>
              <a:t>La prima</a:t>
            </a:r>
            <a:r>
              <a:rPr lang="it-IT" sz="2000" dirty="0">
                <a:latin typeface="Helvetica Neue" panose="02000503000000020004" pitchFamily="2" charset="0"/>
              </a:rPr>
              <a:t>: se internet non è utile al vostro business, ci sono 2 possibilità:</a:t>
            </a:r>
            <a:br>
              <a:rPr lang="it-IT" sz="2000" dirty="0">
                <a:latin typeface="Helvetica Neue" panose="02000503000000020004" pitchFamily="2" charset="0"/>
              </a:rPr>
            </a:br>
            <a:r>
              <a:rPr lang="it-IT" sz="2000" dirty="0">
                <a:latin typeface="Helvetica Neue" panose="02000503000000020004" pitchFamily="2" charset="0"/>
              </a:rPr>
              <a:t>- </a:t>
            </a:r>
            <a:r>
              <a:rPr lang="it-IT" sz="2000" dirty="0" smtClean="0">
                <a:latin typeface="Helvetica Neue" panose="02000503000000020004" pitchFamily="2" charset="0"/>
              </a:rPr>
              <a:t>I </a:t>
            </a:r>
            <a:r>
              <a:rPr lang="it-IT" sz="2000" dirty="0">
                <a:latin typeface="Helvetica Neue" panose="02000503000000020004" pitchFamily="2" charset="0"/>
              </a:rPr>
              <a:t>vostri clienti non usano Internet</a:t>
            </a:r>
            <a:br>
              <a:rPr lang="it-IT" sz="2000" dirty="0">
                <a:latin typeface="Helvetica Neue" panose="02000503000000020004" pitchFamily="2" charset="0"/>
              </a:rPr>
            </a:br>
            <a:r>
              <a:rPr lang="it-IT" sz="2000" dirty="0">
                <a:latin typeface="Helvetica Neue" panose="02000503000000020004" pitchFamily="2" charset="0"/>
              </a:rPr>
              <a:t>- </a:t>
            </a:r>
            <a:r>
              <a:rPr lang="it-IT" sz="2000" dirty="0" smtClean="0">
                <a:latin typeface="Helvetica Neue" panose="02000503000000020004" pitchFamily="2" charset="0"/>
              </a:rPr>
              <a:t>State </a:t>
            </a:r>
            <a:r>
              <a:rPr lang="it-IT" sz="2000" dirty="0">
                <a:latin typeface="Helvetica Neue" panose="02000503000000020004" pitchFamily="2" charset="0"/>
              </a:rPr>
              <a:t>sbagliando qualcosa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it-IT" sz="2000" b="1" dirty="0">
                <a:latin typeface="Helvetica Neue" panose="02000503000000020004" pitchFamily="2" charset="0"/>
              </a:rPr>
              <a:t>La seconda</a:t>
            </a:r>
            <a:r>
              <a:rPr lang="it-IT" sz="2000" dirty="0">
                <a:latin typeface="Helvetica Neue" panose="02000503000000020004" pitchFamily="2" charset="0"/>
              </a:rPr>
              <a:t>: il web </a:t>
            </a:r>
            <a:r>
              <a:rPr lang="it-IT" sz="2000" dirty="0" smtClean="0">
                <a:latin typeface="Helvetica Neue" panose="02000503000000020004" pitchFamily="2" charset="0"/>
              </a:rPr>
              <a:t>non </a:t>
            </a:r>
            <a:r>
              <a:rPr lang="it-IT" sz="2000" dirty="0">
                <a:latin typeface="Helvetica Neue" panose="02000503000000020004" pitchFamily="2" charset="0"/>
              </a:rPr>
              <a:t>è per tecnici e addetti ai lavori.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49573" y="1845242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Assiomi</a:t>
            </a:r>
          </a:p>
        </p:txBody>
      </p:sp>
      <p:pic>
        <p:nvPicPr>
          <p:cNvPr id="7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393927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AFFRONTIAMO IL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8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/>
          </p:cNvSpPr>
          <p:nvPr/>
        </p:nvSpPr>
        <p:spPr bwMode="auto">
          <a:xfrm>
            <a:off x="1236134" y="2482851"/>
            <a:ext cx="7164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 sz="1400" b="1">
              <a:solidFill>
                <a:schemeClr val="tx2"/>
              </a:solidFill>
            </a:endParaRPr>
          </a:p>
        </p:txBody>
      </p:sp>
      <p:sp>
        <p:nvSpPr>
          <p:cNvPr id="7171" name="Rettangolo 10"/>
          <p:cNvSpPr>
            <a:spLocks noChangeArrowheads="1"/>
          </p:cNvSpPr>
          <p:nvPr/>
        </p:nvSpPr>
        <p:spPr bwMode="auto">
          <a:xfrm>
            <a:off x="0" y="3860800"/>
            <a:ext cx="12192000" cy="2997200"/>
          </a:xfrm>
          <a:prstGeom prst="rect">
            <a:avLst/>
          </a:prstGeom>
          <a:solidFill>
            <a:srgbClr val="E7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6288618" y="4414839"/>
            <a:ext cx="489584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«L'arte principale del prestigiatore consiste nel deviare l'attenzione dello spettatore, […] nel fargli ricordare le cose in modo diverso da come in realtà sono avvenute.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Piero Angela</a:t>
            </a:r>
          </a:p>
        </p:txBody>
      </p:sp>
      <p:pic>
        <p:nvPicPr>
          <p:cNvPr id="7173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4140" r="11168" b="34105"/>
          <a:stretch>
            <a:fillRect/>
          </a:stretch>
        </p:blipFill>
        <p:spPr bwMode="auto">
          <a:xfrm>
            <a:off x="1240367" y="1841501"/>
            <a:ext cx="3268133" cy="3171825"/>
          </a:xfrm>
          <a:prstGeom prst="rect">
            <a:avLst/>
          </a:prstGeom>
          <a:noFill/>
          <a:ln w="57150">
            <a:solidFill>
              <a:srgbClr val="F8C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95"/>
          <p:cNvSpPr>
            <a:spLocks noChangeArrowheads="1"/>
          </p:cNvSpPr>
          <p:nvPr/>
        </p:nvSpPr>
        <p:spPr bwMode="auto">
          <a:xfrm>
            <a:off x="457199" y="2773097"/>
            <a:ext cx="794640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000" dirty="0">
                <a:latin typeface="Helvetica Neue" panose="02000503000000020004" pitchFamily="2" charset="0"/>
              </a:rPr>
              <a:t>Le aziende, cinte d’assedio, devono fare ricorso alle migliori energie</a:t>
            </a:r>
            <a:br>
              <a:rPr lang="it-IT" altLang="it-IT" sz="2000" dirty="0">
                <a:latin typeface="Helvetica Neue" panose="02000503000000020004" pitchFamily="2" charset="0"/>
              </a:rPr>
            </a:br>
            <a:r>
              <a:rPr lang="it-IT" altLang="it-IT" sz="2000" dirty="0">
                <a:latin typeface="Helvetica Neue" panose="02000503000000020004" pitchFamily="2" charset="0"/>
              </a:rPr>
              <a:t>per valutare attività w</a:t>
            </a:r>
            <a:r>
              <a:rPr lang="it-IT" altLang="it-IT" sz="2000" dirty="0" smtClean="0">
                <a:latin typeface="Helvetica Neue" panose="02000503000000020004" pitchFamily="2" charset="0"/>
              </a:rPr>
              <a:t>eb di </a:t>
            </a:r>
            <a:r>
              <a:rPr lang="it-IT" altLang="it-IT" sz="2000" dirty="0">
                <a:latin typeface="Helvetica Neue" panose="02000503000000020004" pitchFamily="2" charset="0"/>
              </a:rPr>
              <a:t>ogni tipo che vengono loro proposte.</a:t>
            </a:r>
          </a:p>
          <a:p>
            <a:pPr>
              <a:spcBef>
                <a:spcPts val="1200"/>
              </a:spcBef>
            </a:pPr>
            <a:r>
              <a:rPr lang="it-IT" altLang="it-IT" sz="2000" dirty="0">
                <a:latin typeface="Helvetica Neue" panose="02000503000000020004" pitchFamily="2" charset="0"/>
              </a:rPr>
              <a:t>Ma i buoni risultati non vengono dagli strumenti.</a:t>
            </a:r>
            <a:br>
              <a:rPr lang="it-IT" altLang="it-IT" sz="2000" dirty="0">
                <a:latin typeface="Helvetica Neue" panose="02000503000000020004" pitchFamily="2" charset="0"/>
              </a:rPr>
            </a:br>
            <a:r>
              <a:rPr lang="it-IT" altLang="it-IT" sz="2000" dirty="0">
                <a:latin typeface="Helvetica Neue" panose="02000503000000020004" pitchFamily="2" charset="0"/>
              </a:rPr>
              <a:t>Vengono soprattutto da un </a:t>
            </a:r>
            <a:r>
              <a:rPr lang="it-IT" altLang="it-IT" sz="2000" b="1" dirty="0">
                <a:latin typeface="Helvetica Neue" panose="02000503000000020004" pitchFamily="2" charset="0"/>
              </a:rPr>
              <a:t>buono piano</a:t>
            </a:r>
            <a:r>
              <a:rPr lang="it-IT" altLang="it-IT" sz="2000" dirty="0">
                <a:latin typeface="Helvetica Neue" panose="02000503000000020004" pitchFamily="2" charset="0"/>
              </a:rPr>
              <a:t>.</a:t>
            </a:r>
            <a:br>
              <a:rPr lang="it-IT" altLang="it-IT" sz="2000" dirty="0">
                <a:latin typeface="Helvetica Neue" panose="02000503000000020004" pitchFamily="2" charset="0"/>
              </a:rPr>
            </a:br>
            <a:r>
              <a:rPr lang="it-IT" altLang="it-IT" sz="2000" dirty="0">
                <a:latin typeface="Helvetica Neue" panose="02000503000000020004" pitchFamily="2" charset="0"/>
              </a:rPr>
              <a:t/>
            </a:r>
            <a:br>
              <a:rPr lang="it-IT" altLang="it-IT" sz="2000" dirty="0">
                <a:latin typeface="Helvetica Neue" panose="02000503000000020004" pitchFamily="2" charset="0"/>
              </a:rPr>
            </a:br>
            <a:r>
              <a:rPr lang="it-IT" altLang="it-IT" sz="2000" dirty="0">
                <a:latin typeface="Helvetica Neue" panose="02000503000000020004" pitchFamily="2" charset="0"/>
              </a:rPr>
              <a:t>Un buon piano è ciò che guida alla scelta degli strumenti</a:t>
            </a:r>
            <a:r>
              <a:rPr lang="it-IT" altLang="it-IT" sz="1300" dirty="0">
                <a:latin typeface="Arial" pitchFamily="34" charset="0"/>
              </a:rPr>
              <a:t>.</a:t>
            </a:r>
          </a:p>
        </p:txBody>
      </p:sp>
      <p:pic>
        <p:nvPicPr>
          <p:cNvPr id="5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900753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A me gli occhi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DI DIGITAL BUSINESS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33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3" descr="PIA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6" y="3671662"/>
            <a:ext cx="6384324" cy="31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45469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Stabilite un piano web ed attuatelo.</a:t>
            </a:r>
          </a:p>
        </p:txBody>
      </p:sp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457199" y="2519112"/>
            <a:ext cx="7226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r>
              <a:rPr lang="it-IT" altLang="it-IT" sz="2000" dirty="0">
                <a:latin typeface="Helvetica Neue" panose="02000503000000020004" pitchFamily="2" charset="0"/>
                <a:cs typeface="Arial" charset="0"/>
              </a:rPr>
              <a:t>Stabilite un budget e in base a quello decidete cosa fare,</a:t>
            </a:r>
            <a:br>
              <a:rPr lang="it-IT" altLang="it-IT" sz="2000" dirty="0">
                <a:latin typeface="Helvetica Neue" panose="02000503000000020004" pitchFamily="2" charset="0"/>
                <a:cs typeface="Arial" charset="0"/>
              </a:rPr>
            </a:br>
            <a:r>
              <a:rPr lang="it-IT" altLang="it-IT" sz="2000" dirty="0">
                <a:latin typeface="Helvetica Neue" panose="02000503000000020004" pitchFamily="2" charset="0"/>
                <a:cs typeface="Arial" charset="0"/>
              </a:rPr>
              <a:t>procedete in base alle priorità. </a:t>
            </a:r>
          </a:p>
          <a:p>
            <a:endParaRPr lang="it-IT" altLang="it-IT" sz="2000" dirty="0">
              <a:latin typeface="Helvetica Neue" panose="02000503000000020004" pitchFamily="2" charset="0"/>
              <a:cs typeface="Arial" charset="0"/>
            </a:endParaRPr>
          </a:p>
          <a:p>
            <a:r>
              <a:rPr lang="it-IT" altLang="it-IT" sz="2000" i="1" dirty="0">
                <a:latin typeface="Helvetica Neue" panose="02000503000000020004" pitchFamily="2" charset="0"/>
                <a:cs typeface="Arial" charset="0"/>
              </a:rPr>
              <a:t>«…ma non ci sono le risorse…»</a:t>
            </a:r>
          </a:p>
          <a:p>
            <a:endParaRPr lang="it-IT" altLang="it-IT" sz="2000" dirty="0">
              <a:latin typeface="Helvetica Neue" panose="02000503000000020004" pitchFamily="2" charset="0"/>
              <a:cs typeface="Arial" charset="0"/>
            </a:endParaRPr>
          </a:p>
          <a:p>
            <a:r>
              <a:rPr lang="it-IT" altLang="it-IT" sz="2000" dirty="0">
                <a:latin typeface="Helvetica Neue" panose="02000503000000020004" pitchFamily="2" charset="0"/>
                <a:cs typeface="Arial" charset="0"/>
              </a:rPr>
              <a:t>Ritagliatele dal budget del marketing offline</a:t>
            </a:r>
            <a:r>
              <a:rPr lang="it-IT" altLang="it-IT" sz="1800" dirty="0">
                <a:latin typeface="Helvetica Neue" panose="02000503000000020004" pitchFamily="2" charset="0"/>
                <a:cs typeface="Arial" charset="0"/>
              </a:rPr>
              <a:t>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6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/>
          </p:cNvSpPr>
          <p:nvPr/>
        </p:nvSpPr>
        <p:spPr bwMode="auto">
          <a:xfrm>
            <a:off x="1236134" y="2482851"/>
            <a:ext cx="7164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 sz="1400" b="1">
              <a:solidFill>
                <a:schemeClr val="tx2"/>
              </a:solidFill>
            </a:endParaRPr>
          </a:p>
        </p:txBody>
      </p:sp>
      <p:sp>
        <p:nvSpPr>
          <p:cNvPr id="13315" name="Rettangolo 10"/>
          <p:cNvSpPr>
            <a:spLocks noChangeArrowheads="1"/>
          </p:cNvSpPr>
          <p:nvPr/>
        </p:nvSpPr>
        <p:spPr bwMode="auto">
          <a:xfrm>
            <a:off x="0" y="3860800"/>
            <a:ext cx="12192000" cy="2997200"/>
          </a:xfrm>
          <a:prstGeom prst="rect">
            <a:avLst/>
          </a:prstGeom>
          <a:solidFill>
            <a:srgbClr val="E7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7056967" y="4414839"/>
            <a:ext cx="4222751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«Il nostro business non è tenere in vita le agenzie,</a:t>
            </a:r>
            <a:b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il nostro business è connetterci con le persone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en-US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Trevor Edwards - 2007</a:t>
            </a:r>
            <a:br>
              <a:rPr lang="en-US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1300" dirty="0" err="1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responsabile</a:t>
            </a:r>
            <a:r>
              <a:rPr lang="en-US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corporate del brand Nike</a:t>
            </a:r>
            <a:endParaRPr lang="it-IT" sz="1300" dirty="0" smtClean="0">
              <a:solidFill>
                <a:srgbClr val="619233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3317" name="Picture 2" descr="http://cdn.revistagq.com/uploads/images/thumbs/201246/trevor_edwards_2646_4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4388"/>
          <a:stretch>
            <a:fillRect/>
          </a:stretch>
        </p:blipFill>
        <p:spPr bwMode="auto">
          <a:xfrm>
            <a:off x="1200151" y="1844675"/>
            <a:ext cx="3359149" cy="3138488"/>
          </a:xfrm>
          <a:prstGeom prst="rect">
            <a:avLst/>
          </a:prstGeom>
          <a:noFill/>
          <a:ln w="57150">
            <a:solidFill>
              <a:srgbClr val="F8C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5"/>
          <p:cNvSpPr>
            <a:spLocks noChangeArrowheads="1"/>
          </p:cNvSpPr>
          <p:nvPr/>
        </p:nvSpPr>
        <p:spPr bwMode="auto">
          <a:xfrm>
            <a:off x="457199" y="2497138"/>
            <a:ext cx="950755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Chiedetevi: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it-IT" sz="2000" dirty="0">
                <a:latin typeface="Helvetica Neue" panose="02000503000000020004" pitchFamily="2" charset="0"/>
              </a:rPr>
              <a:t>Dove siamo ora?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it-IT" sz="2000" dirty="0">
                <a:latin typeface="Helvetica Neue" panose="02000503000000020004" pitchFamily="2" charset="0"/>
              </a:rPr>
              <a:t>Dove vorremmo essere?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it-IT" sz="2000" dirty="0">
                <a:latin typeface="Helvetica Neue" panose="02000503000000020004" pitchFamily="2" charset="0"/>
              </a:rPr>
              <a:t>Come faremo ad arrivarci?</a:t>
            </a:r>
          </a:p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La maggior parte dei </a:t>
            </a:r>
            <a:r>
              <a:rPr lang="it-IT" sz="2000" b="1" dirty="0">
                <a:latin typeface="Helvetica Neue" panose="02000503000000020004" pitchFamily="2" charset="0"/>
              </a:rPr>
              <a:t>buoni piani </a:t>
            </a:r>
            <a:r>
              <a:rPr lang="it-IT" sz="2000" dirty="0">
                <a:latin typeface="Helvetica Neue" panose="02000503000000020004" pitchFamily="2" charset="0"/>
              </a:rPr>
              <a:t>può essere sintetizzata nella risposta alla seconda </a:t>
            </a:r>
            <a:r>
              <a:rPr lang="it-IT" sz="2000" dirty="0" smtClean="0">
                <a:latin typeface="Helvetica Neue" panose="02000503000000020004" pitchFamily="2" charset="0"/>
              </a:rPr>
              <a:t>domanda, che </a:t>
            </a:r>
            <a:r>
              <a:rPr lang="it-IT" sz="2000" dirty="0">
                <a:latin typeface="Helvetica Neue" panose="02000503000000020004" pitchFamily="2" charset="0"/>
              </a:rPr>
              <a:t>è la ragione per cui la pianificazione è l’essenza della leadership.</a:t>
            </a:r>
          </a:p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Leadership interna.</a:t>
            </a:r>
          </a:p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Leadership di mercato.</a:t>
            </a:r>
          </a:p>
        </p:txBody>
      </p:sp>
      <p:pic>
        <p:nvPicPr>
          <p:cNvPr id="9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45242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La pianificazione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5"/>
          <p:cNvSpPr>
            <a:spLocks noChangeArrowheads="1"/>
          </p:cNvSpPr>
          <p:nvPr/>
        </p:nvSpPr>
        <p:spPr bwMode="auto">
          <a:xfrm>
            <a:off x="457199" y="2601505"/>
            <a:ext cx="861646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Se vi sono chiari gli obiettivi che volete raggiungere con Internet,</a:t>
            </a:r>
            <a:br>
              <a:rPr lang="it-IT" sz="2000" dirty="0">
                <a:latin typeface="Helvetica Neue" panose="02000503000000020004" pitchFamily="2" charset="0"/>
              </a:rPr>
            </a:br>
            <a:r>
              <a:rPr lang="it-IT" sz="2000" dirty="0">
                <a:latin typeface="Helvetica Neue" panose="02000503000000020004" pitchFamily="2" charset="0"/>
              </a:rPr>
              <a:t>riuscirete a tradurli in un buon piano, e un </a:t>
            </a:r>
            <a:r>
              <a:rPr lang="it-IT" sz="2000" b="1" dirty="0">
                <a:latin typeface="Helvetica Neue" panose="02000503000000020004" pitchFamily="2" charset="0"/>
              </a:rPr>
              <a:t>buon piano è un piano chiaro</a:t>
            </a:r>
            <a:r>
              <a:rPr lang="it-IT" sz="2000" dirty="0">
                <a:latin typeface="Helvetica Neue" panose="02000503000000020004" pitchFamily="2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Se il vostro piano è chiaro, vi sarà evidente 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it-IT" sz="2000" dirty="0">
                <a:latin typeface="Helvetica Neue" panose="02000503000000020004" pitchFamily="2" charset="0"/>
              </a:rPr>
              <a:t>quali sono le azioni più idonee da intraprendere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it-IT" sz="2000" dirty="0">
                <a:latin typeface="Helvetica Neue" panose="02000503000000020004" pitchFamily="2" charset="0"/>
              </a:rPr>
              <a:t>quali sono i mezzi che vi possono essere più utili, e quali no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it-IT" sz="2000" dirty="0">
                <a:latin typeface="Helvetica Neue" panose="02000503000000020004" pitchFamily="2" charset="0"/>
              </a:rPr>
              <a:t>quali sono i contenuti che dovrete produrre</a:t>
            </a:r>
          </a:p>
          <a:p>
            <a:pPr>
              <a:spcBef>
                <a:spcPts val="1200"/>
              </a:spcBef>
              <a:defRPr/>
            </a:pPr>
            <a:r>
              <a:rPr lang="it-IT" sz="2000" dirty="0">
                <a:latin typeface="Helvetica Neue" panose="02000503000000020004" pitchFamily="2" charset="0"/>
              </a:rPr>
              <a:t>Tutto </a:t>
            </a:r>
            <a:r>
              <a:rPr lang="it-IT" sz="2000" b="1" dirty="0">
                <a:latin typeface="Helvetica Neue" panose="02000503000000020004" pitchFamily="2" charset="0"/>
              </a:rPr>
              <a:t>quello che non è coerente con il piano </a:t>
            </a:r>
            <a:r>
              <a:rPr lang="it-IT" sz="2000" dirty="0">
                <a:latin typeface="Helvetica Neue" panose="02000503000000020004" pitchFamily="2" charset="0"/>
              </a:rPr>
              <a:t>non vi serve, </a:t>
            </a:r>
            <a:r>
              <a:rPr lang="it-IT" sz="2000" b="1" dirty="0">
                <a:latin typeface="Helvetica Neue" panose="02000503000000020004" pitchFamily="2" charset="0"/>
              </a:rPr>
              <a:t>eliminatelo</a:t>
            </a:r>
            <a:r>
              <a:rPr lang="it-IT" sz="1300" dirty="0">
                <a:latin typeface="Arial" pitchFamily="34" charset="0"/>
              </a:rPr>
              <a:t>.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15216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All’improvviso tutto si fa chiaro</a:t>
            </a:r>
          </a:p>
        </p:txBody>
      </p:sp>
      <p:pic>
        <p:nvPicPr>
          <p:cNvPr id="7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5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1227667" y="1595438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F1C902"/>
                </a:solidFill>
                <a:latin typeface="Helvetica Neue" panose="02000503000000020004" pitchFamily="2" charset="0"/>
                <a:cs typeface="Arial" charset="0"/>
              </a:rPr>
              <a:t>Un antico detto cinese dice: </a:t>
            </a:r>
          </a:p>
        </p:txBody>
      </p:sp>
      <p:sp>
        <p:nvSpPr>
          <p:cNvPr id="6147" name="CasellaDiTesto 5"/>
          <p:cNvSpPr txBox="1">
            <a:spLocks noChangeArrowheads="1"/>
          </p:cNvSpPr>
          <p:nvPr/>
        </p:nvSpPr>
        <p:spPr bwMode="auto">
          <a:xfrm>
            <a:off x="1295401" y="2492376"/>
            <a:ext cx="722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r>
              <a:rPr lang="it-IT" altLang="it-IT" dirty="0">
                <a:latin typeface="Helvetica Neue" panose="02000503000000020004" pitchFamily="2" charset="0"/>
                <a:cs typeface="Arial" charset="0"/>
              </a:rPr>
              <a:t>«quello che non si può dire in poche parole</a:t>
            </a:r>
            <a:br>
              <a:rPr lang="it-IT" altLang="it-IT" dirty="0">
                <a:latin typeface="Helvetica Neue" panose="02000503000000020004" pitchFamily="2" charset="0"/>
                <a:cs typeface="Arial" charset="0"/>
              </a:rPr>
            </a:br>
            <a:r>
              <a:rPr lang="it-IT" altLang="it-IT" dirty="0">
                <a:latin typeface="Helvetica Neue" panose="02000503000000020004" pitchFamily="2" charset="0"/>
                <a:cs typeface="Arial" charset="0"/>
              </a:rPr>
              <a:t>non si può dirlo neanche in molte»</a:t>
            </a:r>
            <a:endParaRPr lang="it-IT" altLang="it-IT" dirty="0">
              <a:latin typeface="Helvetica Neue" panose="02000503000000020004" pitchFamily="2" charset="0"/>
              <a:sym typeface="Wingdings" pitchFamily="2" charset="2"/>
            </a:endParaRPr>
          </a:p>
        </p:txBody>
      </p:sp>
      <p:pic>
        <p:nvPicPr>
          <p:cNvPr id="6148" name="Immagine 3" descr="zuuu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18" y="2636837"/>
            <a:ext cx="621876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95"/>
          <p:cNvSpPr>
            <a:spLocks noChangeArrowheads="1"/>
          </p:cNvSpPr>
          <p:nvPr/>
        </p:nvSpPr>
        <p:spPr bwMode="auto">
          <a:xfrm>
            <a:off x="457199" y="2557095"/>
            <a:ext cx="9929283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1600" dirty="0">
                <a:latin typeface="Helvetica Neue" panose="02000503000000020004" pitchFamily="2" charset="0"/>
              </a:rPr>
              <a:t>SEO - </a:t>
            </a:r>
            <a:r>
              <a:rPr lang="it-IT" altLang="it-IT" sz="1600" dirty="0" err="1">
                <a:latin typeface="Helvetica Neue" panose="02000503000000020004" pitchFamily="2" charset="0"/>
              </a:rPr>
              <a:t>Search</a:t>
            </a:r>
            <a:r>
              <a:rPr lang="it-IT" altLang="it-IT" sz="1600" dirty="0">
                <a:latin typeface="Helvetica Neue" panose="02000503000000020004" pitchFamily="2" charset="0"/>
              </a:rPr>
              <a:t> Engine </a:t>
            </a:r>
            <a:r>
              <a:rPr lang="it-IT" altLang="it-IT" sz="1600" dirty="0" err="1">
                <a:latin typeface="Helvetica Neue" panose="02000503000000020004" pitchFamily="2" charset="0"/>
              </a:rPr>
              <a:t>Optimization</a:t>
            </a:r>
            <a:r>
              <a:rPr lang="it-IT" altLang="it-IT" sz="1600" dirty="0">
                <a:latin typeface="Helvetica Neue" panose="02000503000000020004" pitchFamily="2" charset="0"/>
              </a:rPr>
              <a:t/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SEA - </a:t>
            </a:r>
            <a:r>
              <a:rPr lang="it-IT" altLang="it-IT" sz="1600" dirty="0" err="1">
                <a:latin typeface="Helvetica Neue" panose="02000503000000020004" pitchFamily="2" charset="0"/>
              </a:rPr>
              <a:t>Search</a:t>
            </a:r>
            <a:r>
              <a:rPr lang="it-IT" altLang="it-IT" sz="1600" dirty="0">
                <a:latin typeface="Helvetica Neue" panose="02000503000000020004" pitchFamily="2" charset="0"/>
              </a:rPr>
              <a:t> Engine Advertising</a:t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DEM - Direct email marketing</a:t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SMM - Social Media Marketing</a:t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ADV – Advertising Online</a:t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it-IT" altLang="it-IT" sz="1600" dirty="0">
                <a:latin typeface="Helvetica Neue" panose="02000503000000020004" pitchFamily="2" charset="0"/>
              </a:rPr>
              <a:t>Non esistono strumenti migliori di altri in senso assoluto.</a:t>
            </a:r>
          </a:p>
          <a:p>
            <a:pPr>
              <a:spcBef>
                <a:spcPts val="1200"/>
              </a:spcBef>
            </a:pPr>
            <a:r>
              <a:rPr lang="it-IT" altLang="it-IT" sz="1600" dirty="0">
                <a:latin typeface="Helvetica Neue" panose="02000503000000020004" pitchFamily="2" charset="0"/>
              </a:rPr>
              <a:t>Ogni azienda deve definire il proprio </a:t>
            </a:r>
            <a:r>
              <a:rPr lang="it-IT" altLang="it-IT" sz="1600" b="1" dirty="0">
                <a:latin typeface="Helvetica Neue" panose="02000503000000020004" pitchFamily="2" charset="0"/>
              </a:rPr>
              <a:t>web marketing mix in </a:t>
            </a:r>
            <a:r>
              <a:rPr lang="it-IT" altLang="it-IT" sz="1600" dirty="0">
                <a:latin typeface="Helvetica Neue" panose="02000503000000020004" pitchFamily="2" charset="0"/>
              </a:rPr>
              <a:t>funzione del proprio mercato, del proprio budget e dei propri obiettivi.</a:t>
            </a:r>
          </a:p>
          <a:p>
            <a:pPr>
              <a:spcBef>
                <a:spcPts val="1200"/>
              </a:spcBef>
            </a:pPr>
            <a:r>
              <a:rPr lang="it-IT" altLang="it-IT" sz="1600" dirty="0">
                <a:latin typeface="Helvetica Neue" panose="02000503000000020004" pitchFamily="2" charset="0"/>
              </a:rPr>
              <a:t>Capirete se un’attività di web marketing è stata una scelta felice solo misurando la sua capacità di contribuire in modo efficace (con tempi e costi accettabili) a farvi raggiungere i vostri obiettivi.</a:t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/>
            </a:r>
            <a:br>
              <a:rPr lang="it-IT" altLang="it-IT" sz="1600" dirty="0">
                <a:latin typeface="Helvetica Neue" panose="02000503000000020004" pitchFamily="2" charset="0"/>
              </a:rPr>
            </a:br>
            <a:r>
              <a:rPr lang="it-IT" altLang="it-IT" sz="1600" dirty="0">
                <a:latin typeface="Helvetica Neue" panose="02000503000000020004" pitchFamily="2" charset="0"/>
              </a:rPr>
              <a:t>Questa è, al di là delle formule, una definizione del ritorno sull’investimento (</a:t>
            </a:r>
            <a:r>
              <a:rPr lang="it-IT" altLang="it-IT" sz="1600" b="1" dirty="0">
                <a:latin typeface="Helvetica Neue" panose="02000503000000020004" pitchFamily="2" charset="0"/>
              </a:rPr>
              <a:t>ROI)</a:t>
            </a:r>
            <a:r>
              <a:rPr lang="it-IT" altLang="it-IT" sz="1600" dirty="0"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63161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Il ritorno sull’investimento</a:t>
            </a:r>
          </a:p>
        </p:txBody>
      </p:sp>
      <p:pic>
        <p:nvPicPr>
          <p:cNvPr id="7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DI WEB MARKETING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4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95"/>
          <p:cNvSpPr>
            <a:spLocks noChangeArrowheads="1"/>
          </p:cNvSpPr>
          <p:nvPr/>
        </p:nvSpPr>
        <p:spPr bwMode="auto">
          <a:xfrm>
            <a:off x="3090909" y="2799045"/>
            <a:ext cx="5518835" cy="461665"/>
          </a:xfrm>
          <a:prstGeom prst="rect">
            <a:avLst/>
          </a:prstGeom>
          <a:solidFill>
            <a:srgbClr val="F8D37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dirty="0">
                <a:latin typeface="Helvetica Neue" panose="02000503000000020004" pitchFamily="2" charset="0"/>
              </a:rPr>
              <a:t>ROI = Utile derivato / Capitale investito</a:t>
            </a:r>
          </a:p>
        </p:txBody>
      </p:sp>
      <p:sp>
        <p:nvSpPr>
          <p:cNvPr id="17412" name="Rettangolo 3"/>
          <p:cNvSpPr>
            <a:spLocks noChangeArrowheads="1"/>
          </p:cNvSpPr>
          <p:nvPr/>
        </p:nvSpPr>
        <p:spPr bwMode="auto">
          <a:xfrm>
            <a:off x="457199" y="3778032"/>
            <a:ext cx="9410700" cy="172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000" dirty="0">
                <a:latin typeface="Helvetica Neue" panose="02000503000000020004" pitchFamily="2" charset="0"/>
                <a:cs typeface="Courier New" pitchFamily="49" charset="0"/>
              </a:rPr>
              <a:t>Calcolare il ROI di una campagna pubblicitaria dove sono stati investiti 200 euro e fatturati 300 possiamo svolgere il seguente calcolo:</a:t>
            </a:r>
          </a:p>
          <a:p>
            <a:pPr>
              <a:spcBef>
                <a:spcPts val="1200"/>
              </a:spcBef>
            </a:pPr>
            <a:r>
              <a:rPr lang="it-IT" altLang="it-IT" sz="2000" dirty="0">
                <a:latin typeface="Helvetica Neue" panose="02000503000000020004" pitchFamily="2" charset="0"/>
                <a:cs typeface="Courier New" pitchFamily="49" charset="0"/>
              </a:rPr>
              <a:t>ROI = (300-200) / 200 = 0,50 = 50%</a:t>
            </a:r>
          </a:p>
          <a:p>
            <a:pPr>
              <a:spcBef>
                <a:spcPts val="1200"/>
              </a:spcBef>
            </a:pPr>
            <a:r>
              <a:rPr lang="it-IT" altLang="it-IT" sz="2000" dirty="0">
                <a:latin typeface="Helvetica Neue" panose="02000503000000020004" pitchFamily="2" charset="0"/>
                <a:cs typeface="Courier New" pitchFamily="49" charset="0"/>
              </a:rPr>
              <a:t>Questo indica che la campagna ha prodotto per ogni euro investito un guadagno pari a 0,5€ (1,5€ di reddito), quindi si deduce che più alto risulta il ROI più la campagna è positiva per l'azienda che investe.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70105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rgbClr val="334C83"/>
                </a:solidFill>
                <a:latin typeface="Arial" charset="0"/>
                <a:cs typeface="Arial" charset="0"/>
              </a:rPr>
              <a:t>Il calcolo del ROI</a:t>
            </a:r>
          </a:p>
        </p:txBody>
      </p:sp>
      <p:pic>
        <p:nvPicPr>
          <p:cNvPr id="7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DI WEB MARKETING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56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ctrTitle"/>
          </p:nvPr>
        </p:nvSpPr>
        <p:spPr bwMode="auto">
          <a:xfrm>
            <a:off x="912284" y="571501"/>
            <a:ext cx="103632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762000" indent="-762000"/>
            <a:r>
              <a:rPr lang="it-IT" altLang="it-IT" dirty="0" smtClean="0">
                <a:solidFill>
                  <a:srgbClr val="EECF4A"/>
                </a:solidFill>
                <a:latin typeface="Arial" pitchFamily="34" charset="0"/>
                <a:cs typeface="Arial" pitchFamily="34" charset="0"/>
              </a:rPr>
              <a:t>Sì, ma in concreto?</a:t>
            </a:r>
          </a:p>
        </p:txBody>
      </p:sp>
      <p:sp>
        <p:nvSpPr>
          <p:cNvPr id="21507" name="Rectangle 195"/>
          <p:cNvSpPr>
            <a:spLocks noChangeArrowheads="1"/>
          </p:cNvSpPr>
          <p:nvPr/>
        </p:nvSpPr>
        <p:spPr bwMode="auto">
          <a:xfrm>
            <a:off x="648630" y="1465507"/>
            <a:ext cx="504086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PIANO</a:t>
            </a: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Stabilite per ciascun obiettivo</a:t>
            </a: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un’azione per raggiungerlo</a:t>
            </a: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Stabilite il/i KPI per misurare l’effetto dell’azione</a:t>
            </a:r>
            <a:br>
              <a:rPr lang="it-IT" altLang="it-IT" sz="1800">
                <a:latin typeface="Arial" pitchFamily="34" charset="0"/>
              </a:rPr>
            </a:br>
            <a:r>
              <a:rPr lang="it-IT" altLang="it-IT" sz="1800">
                <a:latin typeface="Arial" pitchFamily="34" charset="0"/>
              </a:rPr>
              <a:t/>
            </a:r>
            <a:br>
              <a:rPr lang="it-IT" altLang="it-IT" sz="1800">
                <a:latin typeface="Arial" pitchFamily="34" charset="0"/>
              </a:rPr>
            </a:br>
            <a:endParaRPr lang="it-IT" altLang="it-IT" sz="1800">
              <a:latin typeface="Arial" pitchFamily="34" charset="0"/>
            </a:endParaRP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Misurate prima di partire</a:t>
            </a: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Misurate dopo aver eseguito l’azione</a:t>
            </a:r>
            <a:br>
              <a:rPr lang="it-IT" altLang="it-IT" sz="1800">
                <a:latin typeface="Arial" pitchFamily="34" charset="0"/>
              </a:rPr>
            </a:br>
            <a:endParaRPr lang="it-IT" altLang="it-IT" sz="1800">
              <a:latin typeface="Arial" pitchFamily="34" charset="0"/>
            </a:endParaRPr>
          </a:p>
          <a:p>
            <a:pPr algn="r">
              <a:spcBef>
                <a:spcPts val="1200"/>
              </a:spcBef>
            </a:pPr>
            <a:r>
              <a:rPr lang="it-IT" altLang="it-IT" sz="1800">
                <a:latin typeface="Arial" pitchFamily="34" charset="0"/>
              </a:rPr>
              <a:t>Lo scostamento tra il prima e il dopo</a:t>
            </a:r>
            <a:br>
              <a:rPr lang="it-IT" altLang="it-IT" sz="1800">
                <a:latin typeface="Arial" pitchFamily="34" charset="0"/>
              </a:rPr>
            </a:br>
            <a:r>
              <a:rPr lang="it-IT" altLang="it-IT" sz="1800">
                <a:latin typeface="Arial" pitchFamily="34" charset="0"/>
              </a:rPr>
              <a:t>evidenzierà gli effetti prodotti = il risultato</a:t>
            </a: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5750879" y="1444870"/>
            <a:ext cx="0" cy="325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9" name="Rectangle 195"/>
          <p:cNvSpPr>
            <a:spLocks noChangeArrowheads="1"/>
          </p:cNvSpPr>
          <p:nvPr/>
        </p:nvSpPr>
        <p:spPr bwMode="auto">
          <a:xfrm>
            <a:off x="5812263" y="1465507"/>
            <a:ext cx="580158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ESEMPIO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Diminuire le richieste più banali di assistenza dei clienti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Realizzare e promuovere un’area FAQ online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Numero di richieste mese (da sito/telefoniche)</a:t>
            </a:r>
            <a:b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Costo medio dell’evasione delle richieste di assistenza</a:t>
            </a:r>
            <a:b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Numero di visite alla sezione FAQ del sito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Numero medio di richieste mese corrente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Numero medio di richieste mese</a:t>
            </a:r>
            <a:b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a seguito della realizzazione dell’area FAQ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Diminuzione del 30% delle richieste di assistenza</a:t>
            </a:r>
            <a:b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</a:br>
            <a:r>
              <a:rPr lang="it-IT" altLang="it-IT" sz="1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Diminuzione del 18% dei costi per assistenza ai clienti</a:t>
            </a:r>
          </a:p>
        </p:txBody>
      </p:sp>
      <p:sp>
        <p:nvSpPr>
          <p:cNvPr id="21510" name="Rectangle 195"/>
          <p:cNvSpPr>
            <a:spLocks noChangeArrowheads="1"/>
          </p:cNvSpPr>
          <p:nvPr/>
        </p:nvSpPr>
        <p:spPr bwMode="auto">
          <a:xfrm>
            <a:off x="3541270" y="5642332"/>
            <a:ext cx="4378122" cy="923330"/>
          </a:xfrm>
          <a:prstGeom prst="rect">
            <a:avLst/>
          </a:prstGeom>
          <a:solidFill>
            <a:srgbClr val="F9D277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it-IT" altLang="it-IT" sz="1800" dirty="0">
                <a:latin typeface="Arial" pitchFamily="34" charset="0"/>
              </a:rPr>
              <a:t>Infine paragonate il costo dell’operazione</a:t>
            </a:r>
            <a:br>
              <a:rPr lang="it-IT" altLang="it-IT" sz="1800" dirty="0">
                <a:latin typeface="Arial" pitchFamily="34" charset="0"/>
              </a:rPr>
            </a:br>
            <a:r>
              <a:rPr lang="it-IT" altLang="it-IT" sz="1800" dirty="0">
                <a:latin typeface="Arial" pitchFamily="34" charset="0"/>
              </a:rPr>
              <a:t>con il valore del risultato ottenuto.</a:t>
            </a:r>
            <a:br>
              <a:rPr lang="it-IT" altLang="it-IT" sz="1800" dirty="0">
                <a:latin typeface="Arial" pitchFamily="34" charset="0"/>
              </a:rPr>
            </a:br>
            <a:r>
              <a:rPr lang="it-IT" altLang="it-IT" sz="1800" dirty="0">
                <a:latin typeface="Arial" pitchFamily="34" charset="0"/>
              </a:rPr>
              <a:t>Saprete se ne è valsa la pena.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1142896" y="1800470"/>
            <a:ext cx="103356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2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/>
          </p:cNvSpPr>
          <p:nvPr/>
        </p:nvSpPr>
        <p:spPr bwMode="auto">
          <a:xfrm>
            <a:off x="1236134" y="2482851"/>
            <a:ext cx="7164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 sz="1400" b="1">
              <a:solidFill>
                <a:schemeClr val="tx2"/>
              </a:solidFill>
            </a:endParaRPr>
          </a:p>
        </p:txBody>
      </p:sp>
      <p:sp>
        <p:nvSpPr>
          <p:cNvPr id="22531" name="Rettangolo 10"/>
          <p:cNvSpPr>
            <a:spLocks noChangeArrowheads="1"/>
          </p:cNvSpPr>
          <p:nvPr/>
        </p:nvSpPr>
        <p:spPr bwMode="auto">
          <a:xfrm>
            <a:off x="0" y="3860800"/>
            <a:ext cx="12192000" cy="2997200"/>
          </a:xfrm>
          <a:prstGeom prst="rect">
            <a:avLst/>
          </a:prstGeom>
          <a:solidFill>
            <a:srgbClr val="E7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6671734" y="4414838"/>
            <a:ext cx="451273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«Adoro i piani ben riusciti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Hannibal Smith</a:t>
            </a:r>
            <a:b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A-Team</a:t>
            </a:r>
          </a:p>
        </p:txBody>
      </p:sp>
      <p:pic>
        <p:nvPicPr>
          <p:cNvPr id="22533" name="Picture 4" descr="http://images4.fanpop.com/image/photos/19800000/hannibal-hannibal-smith-of-the-a-team-19875923-1218-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-92" r="29214" b="14406"/>
          <a:stretch>
            <a:fillRect/>
          </a:stretch>
        </p:blipFill>
        <p:spPr bwMode="auto">
          <a:xfrm>
            <a:off x="1236134" y="1841501"/>
            <a:ext cx="3272367" cy="3171825"/>
          </a:xfrm>
          <a:prstGeom prst="rect">
            <a:avLst/>
          </a:prstGeom>
          <a:noFill/>
          <a:ln w="57150">
            <a:solidFill>
              <a:srgbClr val="F8C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95"/>
          <p:cNvSpPr>
            <a:spLocks noChangeArrowheads="1"/>
          </p:cNvSpPr>
          <p:nvPr/>
        </p:nvSpPr>
        <p:spPr bwMode="auto">
          <a:xfrm>
            <a:off x="457199" y="2537616"/>
            <a:ext cx="100245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1800" dirty="0">
                <a:latin typeface="Helvetica Neue" panose="02000503000000020004" pitchFamily="2" charset="0"/>
              </a:rPr>
              <a:t>In Internet tutto è misurabile.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latin typeface="Helvetica Neue" panose="02000503000000020004" pitchFamily="2" charset="0"/>
              </a:rPr>
              <a:t>Assicuratevi di avere idonei strumenti di misurazione e procedure che vi consentano di fotografare in ogni istante dove vi trovate</a:t>
            </a:r>
            <a:r>
              <a:rPr lang="it-IT" altLang="it-IT" sz="1800" dirty="0" smtClean="0">
                <a:latin typeface="Helvetica Neue" panose="02000503000000020004" pitchFamily="2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it-IT" altLang="it-IT" sz="1800" dirty="0" smtClean="0">
              <a:latin typeface="Helvetica Neue" panose="02000503000000020004" pitchFamily="2" charset="0"/>
            </a:endParaRPr>
          </a:p>
          <a:p>
            <a:pPr>
              <a:spcBef>
                <a:spcPts val="1200"/>
              </a:spcBef>
            </a:pPr>
            <a:endParaRPr lang="it-IT" altLang="it-IT" sz="1800" dirty="0">
              <a:latin typeface="Helvetica Neue" panose="02000503000000020004" pitchFamily="2" charset="0"/>
            </a:endParaRPr>
          </a:p>
        </p:txBody>
      </p:sp>
      <p:sp>
        <p:nvSpPr>
          <p:cNvPr id="20484" name="Rectangle 195"/>
          <p:cNvSpPr>
            <a:spLocks noChangeArrowheads="1"/>
          </p:cNvSpPr>
          <p:nvPr/>
        </p:nvSpPr>
        <p:spPr bwMode="auto">
          <a:xfrm>
            <a:off x="457199" y="4743195"/>
            <a:ext cx="95461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1800" dirty="0" smtClean="0">
                <a:latin typeface="Helvetica Neue" panose="02000503000000020004" pitchFamily="2" charset="0"/>
              </a:rPr>
              <a:t>Mettete </a:t>
            </a:r>
            <a:r>
              <a:rPr lang="it-IT" altLang="it-IT" sz="1800" dirty="0">
                <a:latin typeface="Helvetica Neue" panose="02000503000000020004" pitchFamily="2" charset="0"/>
              </a:rPr>
              <a:t>in relazione la Web Analytics con un’attenta misurazione dei costi e dei ricavi che la vostra attività su Internet produce.  </a:t>
            </a:r>
          </a:p>
          <a:p>
            <a:pPr>
              <a:spcBef>
                <a:spcPts val="1200"/>
              </a:spcBef>
            </a:pPr>
            <a:r>
              <a:rPr lang="it-IT" altLang="it-IT" sz="1800" dirty="0">
                <a:latin typeface="Helvetica Neue" panose="02000503000000020004" pitchFamily="2" charset="0"/>
              </a:rPr>
              <a:t>Questa attività, se correttamente svolta, porta ad individuare, misurare e utilizzare in modo strategico alcuni </a:t>
            </a:r>
            <a:r>
              <a:rPr lang="it-IT" altLang="it-IT" sz="1800" b="1" dirty="0">
                <a:latin typeface="Helvetica Neue" panose="02000503000000020004" pitchFamily="2" charset="0"/>
              </a:rPr>
              <a:t>indicatori di performance </a:t>
            </a:r>
            <a:r>
              <a:rPr lang="it-IT" altLang="it-IT" sz="1800" dirty="0">
                <a:latin typeface="Helvetica Neue" panose="02000503000000020004" pitchFamily="2" charset="0"/>
              </a:rPr>
              <a:t>(KPI – </a:t>
            </a:r>
            <a:r>
              <a:rPr lang="it-IT" altLang="it-IT" sz="1800" dirty="0" err="1">
                <a:latin typeface="Helvetica Neue" panose="02000503000000020004" pitchFamily="2" charset="0"/>
              </a:rPr>
              <a:t>Key</a:t>
            </a:r>
            <a:r>
              <a:rPr lang="it-IT" altLang="it-IT" sz="1800" dirty="0">
                <a:latin typeface="Helvetica Neue" panose="02000503000000020004" pitchFamily="2" charset="0"/>
              </a:rPr>
              <a:t> Performance </a:t>
            </a:r>
            <a:r>
              <a:rPr lang="it-IT" altLang="it-IT" sz="1800" dirty="0" err="1">
                <a:latin typeface="Helvetica Neue" panose="02000503000000020004" pitchFamily="2" charset="0"/>
              </a:rPr>
              <a:t>Indicators</a:t>
            </a:r>
            <a:r>
              <a:rPr lang="it-IT" altLang="it-IT" sz="1800" dirty="0">
                <a:latin typeface="Helvetica Neue" panose="02000503000000020004" pitchFamily="2" charset="0"/>
              </a:rPr>
              <a:t>) che permettono di riconoscere il successo di un’iniziativa sul web.</a:t>
            </a:r>
          </a:p>
        </p:txBody>
      </p:sp>
      <p:sp>
        <p:nvSpPr>
          <p:cNvPr id="20485" name="Rettangolo 1"/>
          <p:cNvSpPr>
            <a:spLocks noChangeArrowheads="1"/>
          </p:cNvSpPr>
          <p:nvPr/>
        </p:nvSpPr>
        <p:spPr bwMode="auto">
          <a:xfrm>
            <a:off x="1471986" y="3827321"/>
            <a:ext cx="9410700" cy="649287"/>
          </a:xfrm>
          <a:prstGeom prst="rect">
            <a:avLst/>
          </a:prstGeom>
          <a:solidFill>
            <a:srgbClr val="F9D277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it-IT" altLang="it-IT" sz="1800" dirty="0">
                <a:latin typeface="Helvetica Neue" panose="02000503000000020004" pitchFamily="2" charset="0"/>
                <a:cs typeface="Courier New" pitchFamily="49" charset="0"/>
              </a:rPr>
              <a:t>La </a:t>
            </a:r>
            <a:r>
              <a:rPr lang="it-IT" altLang="it-IT" sz="1800" b="1" dirty="0">
                <a:latin typeface="Helvetica Neue" panose="02000503000000020004" pitchFamily="2" charset="0"/>
                <a:cs typeface="Courier New" pitchFamily="49" charset="0"/>
              </a:rPr>
              <a:t>Web Analytics </a:t>
            </a:r>
            <a:r>
              <a:rPr lang="it-IT" altLang="it-IT" sz="1800" dirty="0">
                <a:latin typeface="Helvetica Neue" panose="02000503000000020004" pitchFamily="2" charset="0"/>
                <a:cs typeface="Courier New" pitchFamily="49" charset="0"/>
              </a:rPr>
              <a:t>si occupa dello studio delle attività che avvengono all’interno e in prossimità del sito internet con particolare attenzione al comportamento dei visitatori.</a:t>
            </a:r>
          </a:p>
        </p:txBody>
      </p:sp>
      <p:pic>
        <p:nvPicPr>
          <p:cNvPr id="7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457199" y="1865481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it-IT" altLang="it-IT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La web Analytics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199" y="393927"/>
            <a:ext cx="11440275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PIANO DI WEB MARKETING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9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/>
          </p:cNvSpPr>
          <p:nvPr/>
        </p:nvSpPr>
        <p:spPr bwMode="auto">
          <a:xfrm>
            <a:off x="1236134" y="2482851"/>
            <a:ext cx="7164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 sz="1400" b="1">
              <a:solidFill>
                <a:schemeClr val="tx2"/>
              </a:solidFill>
            </a:endParaRPr>
          </a:p>
        </p:txBody>
      </p:sp>
      <p:sp>
        <p:nvSpPr>
          <p:cNvPr id="18435" name="Rettangolo 10"/>
          <p:cNvSpPr>
            <a:spLocks noChangeArrowheads="1"/>
          </p:cNvSpPr>
          <p:nvPr/>
        </p:nvSpPr>
        <p:spPr bwMode="auto">
          <a:xfrm>
            <a:off x="0" y="3860800"/>
            <a:ext cx="12192000" cy="2997200"/>
          </a:xfrm>
          <a:prstGeom prst="rect">
            <a:avLst/>
          </a:prstGeom>
          <a:solidFill>
            <a:srgbClr val="E7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6183086" y="4414839"/>
            <a:ext cx="500138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«Metà del denaro che investo in pubblicità è denaro sprecato; 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Il problema è che non so</a:t>
            </a:r>
            <a:b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quale sia la metà.»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r" eaLnBrk="1" hangingPunct="1">
              <a:defRPr/>
            </a:pP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John </a:t>
            </a:r>
            <a:r>
              <a:rPr lang="it-IT" sz="1300" dirty="0" err="1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Wanamaker</a:t>
            </a: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– 1893</a:t>
            </a:r>
            <a:b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it-IT" sz="1300" dirty="0" smtClean="0">
              <a:solidFill>
                <a:srgbClr val="619233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8437" name="Picture 9" descr="http://www.kochersperger.zoomshare.com/files/Wanamaker_John_1893_6March_web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4" y="1844675"/>
            <a:ext cx="3291417" cy="3138488"/>
          </a:xfrm>
          <a:prstGeom prst="rect">
            <a:avLst/>
          </a:prstGeom>
          <a:noFill/>
          <a:ln w="57150">
            <a:solidFill>
              <a:srgbClr val="F8C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web3k.com.au/blog/wp-content/uploads/2014/03/social-inf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54037"/>
            <a:ext cx="72485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393927"/>
            <a:ext cx="11212286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5 domande utili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/>
              <a:t>Il primo passo per poter fornire contenuti realmente utili è analizzare le informazioni che fino ad ora sono state fornite ponendosi 5 domande: </a:t>
            </a:r>
            <a:r>
              <a:rPr lang="it-IT" sz="2800" b="1" dirty="0"/>
              <a:t> </a:t>
            </a:r>
            <a:endParaRPr lang="it-IT" sz="2800" dirty="0"/>
          </a:p>
          <a:p>
            <a:r>
              <a:rPr lang="it-IT" sz="2800" b="1" dirty="0"/>
              <a:t> </a:t>
            </a:r>
            <a:endParaRPr lang="it-IT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So dove i miei consumatori imparano?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Il mio contenuto è presente dove i miei clienti ricercano informazioni?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Sto insegnando qualcosa di nuovo ai miei clienti?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Sto offrendo nuovi </a:t>
            </a:r>
            <a:r>
              <a:rPr lang="it-IT" sz="2800" i="1" dirty="0" err="1" smtClean="0"/>
              <a:t>insight</a:t>
            </a:r>
            <a:r>
              <a:rPr lang="it-IT" sz="2800" i="1" dirty="0" smtClean="0"/>
              <a:t> (idee innovative)</a:t>
            </a:r>
            <a:r>
              <a:rPr lang="it-IT" sz="2800" dirty="0" smtClean="0"/>
              <a:t>?</a:t>
            </a:r>
            <a:endParaRPr lang="it-IT" sz="28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I miei </a:t>
            </a:r>
            <a:r>
              <a:rPr lang="it-IT" sz="2800" i="1" dirty="0" err="1"/>
              <a:t>insight</a:t>
            </a:r>
            <a:r>
              <a:rPr lang="it-IT" sz="2800" i="1" dirty="0"/>
              <a:t> </a:t>
            </a:r>
            <a:r>
              <a:rPr lang="it-IT" sz="2800" dirty="0"/>
              <a:t>portano direttamente ai miei prodotti o servizi?</a:t>
            </a:r>
          </a:p>
          <a:p>
            <a:pPr algn="l">
              <a:defRPr/>
            </a:pPr>
            <a:endParaRPr lang="it-IT" altLang="it-IT" sz="2000" dirty="0">
              <a:latin typeface="Helvetica Neue" panose="02000503000000020004" pitchFamily="2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4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/>
          </p:cNvSpPr>
          <p:nvPr/>
        </p:nvSpPr>
        <p:spPr bwMode="auto">
          <a:xfrm>
            <a:off x="1236134" y="2482851"/>
            <a:ext cx="71649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 sz="1400" b="1">
              <a:solidFill>
                <a:schemeClr val="tx2"/>
              </a:solidFill>
            </a:endParaRPr>
          </a:p>
        </p:txBody>
      </p:sp>
      <p:sp>
        <p:nvSpPr>
          <p:cNvPr id="26627" name="Rettangolo 10"/>
          <p:cNvSpPr>
            <a:spLocks noChangeArrowheads="1"/>
          </p:cNvSpPr>
          <p:nvPr/>
        </p:nvSpPr>
        <p:spPr bwMode="auto">
          <a:xfrm>
            <a:off x="0" y="3860800"/>
            <a:ext cx="12192000" cy="2997200"/>
          </a:xfrm>
          <a:prstGeom prst="rect">
            <a:avLst/>
          </a:prstGeom>
          <a:solidFill>
            <a:srgbClr val="E7E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6576484" y="4365626"/>
            <a:ext cx="451273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«Potete giudicare quanto intelligente è un uomo dalle sue risposte. Potete giudicare quanto è saggio dalle sue domande.</a:t>
            </a:r>
            <a:r>
              <a:rPr lang="it-IT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»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it-IT" sz="1300" dirty="0" err="1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Naguib</a:t>
            </a:r>
            <a:r>
              <a:rPr lang="it-IT" sz="1300" dirty="0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1300" dirty="0" err="1" smtClean="0">
                <a:solidFill>
                  <a:srgbClr val="6192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Mahfouz</a:t>
            </a:r>
            <a:endParaRPr lang="it-IT" sz="1300" dirty="0" smtClean="0">
              <a:solidFill>
                <a:srgbClr val="619233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6629" name="Picture 2" descr="http://www1.aucegypt.edu/publications/auctoday/auctodayspring09/images/NaguibMahfo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r="1662" b="10010"/>
          <a:stretch>
            <a:fillRect/>
          </a:stretch>
        </p:blipFill>
        <p:spPr bwMode="auto">
          <a:xfrm>
            <a:off x="1236133" y="1846264"/>
            <a:ext cx="3361267" cy="3171825"/>
          </a:xfrm>
          <a:prstGeom prst="rect">
            <a:avLst/>
          </a:prstGeom>
          <a:noFill/>
          <a:ln w="57150">
            <a:solidFill>
              <a:srgbClr val="F8CE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olo 1"/>
          <p:cNvSpPr>
            <a:spLocks noGrp="1"/>
          </p:cNvSpPr>
          <p:nvPr>
            <p:ph type="ctrTitle"/>
          </p:nvPr>
        </p:nvSpPr>
        <p:spPr bwMode="auto">
          <a:xfrm>
            <a:off x="6479118" y="3063875"/>
            <a:ext cx="46101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762000" indent="-762000" algn="r"/>
            <a:r>
              <a:rPr lang="it-IT" altLang="it-IT" smtClean="0">
                <a:latin typeface="Arial" pitchFamily="34" charset="0"/>
                <a:cs typeface="Arial" pitchFamily="34" charset="0"/>
              </a:rPr>
              <a:t>Domande?</a:t>
            </a:r>
            <a:endParaRPr lang="it-IT" altLang="it-IT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5" descr="http://www.workup.it/images/workup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1" y="1781176"/>
            <a:ext cx="1299476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CasellaDiTesto 1"/>
          <p:cNvSpPr txBox="1">
            <a:spLocks noChangeArrowheads="1"/>
          </p:cNvSpPr>
          <p:nvPr/>
        </p:nvSpPr>
        <p:spPr bwMode="auto">
          <a:xfrm>
            <a:off x="7509776" y="1773238"/>
            <a:ext cx="2226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/>
            <a:r>
              <a:rPr lang="it-IT" altLang="it-IT">
                <a:solidFill>
                  <a:srgbClr val="DB006E"/>
                </a:solidFill>
                <a:latin typeface="Arial" pitchFamily="34" charset="0"/>
                <a:cs typeface="Arial" pitchFamily="34" charset="0"/>
              </a:rPr>
              <a:t>info@workup.it</a:t>
            </a:r>
          </a:p>
          <a:p>
            <a:pPr algn="r"/>
            <a:r>
              <a:rPr lang="it-IT" altLang="it-IT">
                <a:solidFill>
                  <a:srgbClr val="DB006E"/>
                </a:solidFill>
                <a:latin typeface="Arial" pitchFamily="34" charset="0"/>
                <a:cs typeface="Arial" pitchFamily="34" charset="0"/>
              </a:rPr>
              <a:t>www.workup.it</a:t>
            </a:r>
          </a:p>
        </p:txBody>
      </p:sp>
    </p:spTree>
    <p:extLst>
      <p:ext uri="{BB962C8B-B14F-4D97-AF65-F5344CB8AC3E}">
        <p14:creationId xmlns:p14="http://schemas.microsoft.com/office/powerpoint/2010/main" val="15378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 descr="www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439"/>
            <a:ext cx="12192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1227667" y="1595438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t-IT" altLang="it-IT" sz="3100" dirty="0" smtClean="0">
                <a:solidFill>
                  <a:srgbClr val="F1C902"/>
                </a:solidFill>
                <a:latin typeface="Helvetica Neue" panose="02000503000000020004" pitchFamily="2" charset="0"/>
                <a:cs typeface="Arial" charset="0"/>
              </a:rPr>
              <a:t>Italia vs resto del mondo</a:t>
            </a:r>
            <a:r>
              <a:rPr lang="it-IT" altLang="it-IT" sz="3100" b="1" dirty="0" smtClean="0">
                <a:solidFill>
                  <a:schemeClr val="bg1"/>
                </a:solidFill>
                <a:latin typeface="Helvetica Neue" panose="02000503000000020004" pitchFamily="2" charset="0"/>
                <a:cs typeface="Arial" charset="0"/>
              </a:rPr>
              <a:t> </a:t>
            </a:r>
            <a:r>
              <a:rPr lang="it-IT" altLang="it-IT" sz="2800" b="1" dirty="0" smtClean="0">
                <a:solidFill>
                  <a:schemeClr val="bg1"/>
                </a:solidFill>
                <a:latin typeface="Helvetica Neue" panose="02000503000000020004" pitchFamily="2" charset="0"/>
                <a:cs typeface="Arial" charset="0"/>
              </a:rPr>
              <a:t>fase</a:t>
            </a:r>
            <a:r>
              <a:rPr lang="it-IT" altLang="it-IT" sz="2800" i="1" dirty="0" smtClean="0">
                <a:solidFill>
                  <a:schemeClr val="bg1"/>
                </a:solidFill>
                <a:latin typeface="Helvetica Neue" panose="02000503000000020004" pitchFamily="2" charset="0"/>
                <a:cs typeface="Arial" charset="0"/>
              </a:rPr>
              <a:t/>
            </a:r>
            <a:br>
              <a:rPr lang="it-IT" altLang="it-IT" sz="2800" i="1" dirty="0" smtClean="0">
                <a:solidFill>
                  <a:schemeClr val="bg1"/>
                </a:solidFill>
                <a:latin typeface="Helvetica Neue" panose="02000503000000020004" pitchFamily="2" charset="0"/>
                <a:cs typeface="Arial" charset="0"/>
              </a:rPr>
            </a:br>
            <a:endParaRPr lang="it-IT" altLang="it-IT" sz="2800" dirty="0" smtClean="0">
              <a:solidFill>
                <a:srgbClr val="F1C902"/>
              </a:solidFill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5123" name="CasellaDiTesto 5"/>
          <p:cNvSpPr txBox="1">
            <a:spLocks noChangeArrowheads="1"/>
          </p:cNvSpPr>
          <p:nvPr/>
        </p:nvSpPr>
        <p:spPr bwMode="auto">
          <a:xfrm>
            <a:off x="1227667" y="2181224"/>
            <a:ext cx="9243484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indent="0">
              <a:defRPr/>
            </a:pPr>
            <a: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  <a:t>Il web è considerato il settore industriale più importante </a:t>
            </a:r>
            <a:b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</a:br>
            <a: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  <a:t>in tutti i paesi occidentali, tranne che in Italia.</a:t>
            </a:r>
            <a:b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</a:br>
            <a: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  <a:t/>
            </a:r>
            <a:b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</a:br>
            <a:r>
              <a:rPr lang="it-IT" altLang="it-IT" sz="1600" dirty="0" smtClean="0">
                <a:latin typeface="Helvetica Neue" panose="02000503000000020004" pitchFamily="2" charset="0"/>
                <a:cs typeface="Arial" pitchFamily="34" charset="0"/>
              </a:rPr>
              <a:t>È necessario incrementarlo perché è il servizio al servizio degli altri settori, l’infrastruttura su cui basare la crescita.</a:t>
            </a:r>
          </a:p>
          <a:p>
            <a:pPr marL="0" indent="0">
              <a:defRPr/>
            </a:pPr>
            <a:r>
              <a:rPr lang="it-IT" altLang="it-IT" sz="1600" b="1" dirty="0" smtClean="0">
                <a:latin typeface="Helvetica Neue" panose="02000503000000020004" pitchFamily="2" charset="0"/>
                <a:cs typeface="Arial" pitchFamily="34" charset="0"/>
              </a:rPr>
              <a:t>Il ritardo italiano «in offerta» è ancora molto pesante.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it-IT" altLang="it-IT" sz="1600" dirty="0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9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rkup | your net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06" y="3398775"/>
            <a:ext cx="3633508" cy="24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91180" y="2074799"/>
            <a:ext cx="8229600" cy="66198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Garamond" panose="02020404030301010803" pitchFamily="18" charset="0"/>
              </a:defRPr>
            </a:lvl9pPr>
          </a:lstStyle>
          <a:p>
            <a:r>
              <a:rPr lang="it-IT" altLang="it-IT" sz="3400" dirty="0" smtClean="0">
                <a:solidFill>
                  <a:schemeClr val="bg1">
                    <a:lumMod val="50000"/>
                  </a:schemeClr>
                </a:solidFill>
                <a:latin typeface="HelveticaNeueLT Std Lt" panose="020B04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collaborazione con</a:t>
            </a:r>
            <a:endParaRPr lang="it-IT" altLang="it-IT" dirty="0">
              <a:solidFill>
                <a:schemeClr val="bg1">
                  <a:lumMod val="50000"/>
                </a:schemeClr>
              </a:solidFill>
              <a:latin typeface="HelveticaNeueLT Std L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6990" y="2852900"/>
            <a:ext cx="107492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9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1160992" y="976313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it-IT" altLang="it-IT" sz="2800" dirty="0" smtClean="0">
                <a:solidFill>
                  <a:srgbClr val="F1C902"/>
                </a:solidFill>
                <a:latin typeface="Arial" charset="0"/>
                <a:cs typeface="Arial" charset="0"/>
              </a:rPr>
              <a:t>E il Veneto?</a:t>
            </a:r>
            <a:r>
              <a:rPr lang="it-IT" altLang="it-IT" sz="28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it-IT" altLang="it-IT" sz="28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it-IT" altLang="it-IT" sz="2800" dirty="0" smtClean="0">
              <a:solidFill>
                <a:srgbClr val="F1C902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CasellaDiTesto 7"/>
          <p:cNvSpPr txBox="1">
            <a:spLocks noChangeArrowheads="1"/>
          </p:cNvSpPr>
          <p:nvPr/>
        </p:nvSpPr>
        <p:spPr bwMode="auto">
          <a:xfrm>
            <a:off x="1160992" y="5956843"/>
            <a:ext cx="121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r>
              <a:rPr lang="it-IT" altLang="it-IT" sz="900">
                <a:latin typeface="Arial" charset="0"/>
                <a:cs typeface="Arial" charset="0"/>
              </a:rPr>
              <a:t>Fonte: Nielsen 2013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92" y="1672170"/>
            <a:ext cx="8533341" cy="3965645"/>
          </a:xfrm>
          <a:prstGeom prst="rect">
            <a:avLst/>
          </a:prstGeom>
        </p:spPr>
      </p:pic>
      <p:pic>
        <p:nvPicPr>
          <p:cNvPr id="5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aac.guidasicilia.it/foto/news/attualita/logo_aidda_N.jpg?0.6355809756734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20" y="5828847"/>
            <a:ext cx="2678323" cy="9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393927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398814" y="2036989"/>
            <a:ext cx="932905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È naturale provare una certa resistenza verso il </a:t>
            </a:r>
            <a:r>
              <a:rPr lang="it-IT" altLang="it-IT" dirty="0" smtClean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web</a:t>
            </a:r>
          </a:p>
          <a:p>
            <a:r>
              <a:rPr lang="it-IT" altLang="it-IT" dirty="0" smtClean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se </a:t>
            </a:r>
            <a:r>
              <a:rPr lang="it-IT" altLang="it-IT" dirty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questo è visto solo come uno strumento tecnologico</a:t>
            </a:r>
            <a:r>
              <a:rPr lang="it-IT" altLang="it-IT" dirty="0" smtClean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,</a:t>
            </a:r>
          </a:p>
          <a:p>
            <a:r>
              <a:rPr lang="it-IT" altLang="it-IT" dirty="0" smtClean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le cose cambiano se invece lo si pensa come </a:t>
            </a:r>
            <a:endParaRPr lang="it-IT" altLang="it-IT" dirty="0" smtClean="0">
              <a:solidFill>
                <a:srgbClr val="2F4468"/>
              </a:solidFill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it-IT" altLang="it-IT" dirty="0" smtClean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nuovo </a:t>
            </a:r>
            <a:r>
              <a:rPr lang="it-IT" altLang="it-IT" dirty="0">
                <a:solidFill>
                  <a:srgbClr val="2F4468"/>
                </a:solidFill>
                <a:latin typeface="Helvetica Neue" panose="02000503000000020004" pitchFamily="2" charset="0"/>
                <a:cs typeface="Arial" panose="020B0604020202020204" pitchFamily="34" charset="0"/>
              </a:rPr>
              <a:t>mercato.</a:t>
            </a:r>
          </a:p>
          <a:p>
            <a:pPr>
              <a:buClr>
                <a:schemeClr val="bg2"/>
              </a:buClr>
              <a:buSzPct val="75000"/>
            </a:pPr>
            <a:endParaRPr lang="it-IT" altLang="it-IT" sz="3600" dirty="0" smtClean="0">
              <a:latin typeface="Helvetica Neue" panose="02000503000000020004" pitchFamily="2" charset="0"/>
            </a:endParaRPr>
          </a:p>
          <a:p>
            <a:pPr>
              <a:buClr>
                <a:schemeClr val="bg2"/>
              </a:buClr>
              <a:buSzPct val="75000"/>
            </a:pPr>
            <a:r>
              <a:rPr lang="it-IT" altLang="it-IT" sz="3600" dirty="0" smtClean="0">
                <a:solidFill>
                  <a:srgbClr val="F8CF52"/>
                </a:solidFill>
                <a:latin typeface="Helvetica Neue" panose="02000503000000020004" pitchFamily="2" charset="0"/>
              </a:rPr>
              <a:t>Il web non è nuova tecnologia</a:t>
            </a:r>
            <a:br>
              <a:rPr lang="it-IT" altLang="it-IT" sz="3600" dirty="0" smtClean="0">
                <a:solidFill>
                  <a:srgbClr val="F8CF52"/>
                </a:solidFill>
                <a:latin typeface="Helvetica Neue" panose="02000503000000020004" pitchFamily="2" charset="0"/>
              </a:rPr>
            </a:br>
            <a:r>
              <a:rPr lang="it-IT" altLang="it-IT" sz="3600" dirty="0" smtClean="0">
                <a:solidFill>
                  <a:srgbClr val="F8CF52"/>
                </a:solidFill>
                <a:latin typeface="Helvetica Neue" panose="02000503000000020004" pitchFamily="2" charset="0"/>
              </a:rPr>
              <a:t>ma nuovo mercato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3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tangolo 4"/>
          <p:cNvSpPr>
            <a:spLocks noChangeArrowheads="1"/>
          </p:cNvSpPr>
          <p:nvPr/>
        </p:nvSpPr>
        <p:spPr bwMode="auto">
          <a:xfrm>
            <a:off x="3738425" y="386836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r>
              <a:rPr lang="it-IT" altLang="it-IT" sz="3600" dirty="0">
                <a:solidFill>
                  <a:srgbClr val="F1C902"/>
                </a:solidFill>
                <a:latin typeface="Arial" charset="0"/>
                <a:cs typeface="Arial" charset="0"/>
              </a:rPr>
              <a:t>Il web non è questo</a:t>
            </a:r>
            <a:endParaRPr lang="it-IT" alt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67"/>
            <a:ext cx="12192000" cy="58248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89" y="3428999"/>
            <a:ext cx="334309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34" y="849017"/>
            <a:ext cx="7865533" cy="56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4"/>
          <p:cNvSpPr>
            <a:spLocks noChangeArrowheads="1"/>
          </p:cNvSpPr>
          <p:nvPr/>
        </p:nvSpPr>
        <p:spPr bwMode="auto">
          <a:xfrm>
            <a:off x="4703208" y="278886"/>
            <a:ext cx="2544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r>
              <a:rPr lang="it-IT" altLang="it-IT" sz="3600" dirty="0" smtClean="0">
                <a:solidFill>
                  <a:srgbClr val="F1C902"/>
                </a:solidFill>
                <a:latin typeface="Arial" charset="0"/>
                <a:cs typeface="Arial" charset="0"/>
              </a:rPr>
              <a:t>Ma bensì…</a:t>
            </a:r>
            <a:endParaRPr lang="it-IT" altLang="it-IT" sz="3600" dirty="0"/>
          </a:p>
        </p:txBody>
      </p:sp>
    </p:spTree>
    <p:extLst>
      <p:ext uri="{BB962C8B-B14F-4D97-AF65-F5344CB8AC3E}">
        <p14:creationId xmlns:p14="http://schemas.microsoft.com/office/powerpoint/2010/main" val="2191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457200" y="393927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3022601"/>
            <a:ext cx="5113867" cy="383540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457200" y="1905000"/>
            <a:ext cx="8039528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it-IT" sz="2600" dirty="0" smtClean="0">
                <a:solidFill>
                  <a:srgbClr val="1D366A"/>
                </a:solidFill>
                <a:latin typeface="Helvetica Neue" panose="02000503000000020004" pitchFamily="2" charset="0"/>
                <a:ea typeface="+mj-ea"/>
                <a:cs typeface="+mj-cs"/>
              </a:rPr>
              <a:t>Cosa deve sapere un imprenditore sul web e quali sono le domande che si deve fare.</a:t>
            </a:r>
          </a:p>
          <a:p>
            <a:pPr algn="l">
              <a:defRPr/>
            </a:pPr>
            <a:endParaRPr lang="it-IT" altLang="it-IT" sz="2600" dirty="0" smtClean="0">
              <a:latin typeface="Helvetica Neue" panose="02000503000000020004" pitchFamily="2" charset="0"/>
            </a:endParaRPr>
          </a:p>
          <a:p>
            <a:pPr algn="l">
              <a:defRPr/>
            </a:pP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Quotidianamente vi ponete già molte domande</a:t>
            </a:r>
            <a:b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</a:b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quando si tratta di valutare il mercato reale:</a:t>
            </a:r>
          </a:p>
          <a:p>
            <a:pPr algn="l">
              <a:defRPr/>
            </a:pPr>
            <a:endParaRPr lang="it-IT" altLang="it-IT" sz="2200" dirty="0" smtClean="0">
              <a:latin typeface="Helvetica Neue" panose="02000503000000020004" pitchFamily="2" charset="0"/>
              <a:cs typeface="Arial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Vi chiedete quante vendite avete fatto,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Quante visite i vostri commerciali hanno effettuato,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Quante persone sono entrate in negozio,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 dirty="0" smtClean="0">
                <a:latin typeface="Helvetica Neue" panose="02000503000000020004" pitchFamily="2" charset="0"/>
                <a:cs typeface="Arial" pitchFamily="34" charset="0"/>
              </a:rPr>
              <a:t>Vi occupate personalmente del layout dei punti vendita e dell’immagine della vostra azienda.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2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>
            <a:spLocks noChangeArrowheads="1"/>
          </p:cNvSpPr>
          <p:nvPr/>
        </p:nvSpPr>
        <p:spPr bwMode="auto">
          <a:xfrm>
            <a:off x="457200" y="3022904"/>
            <a:ext cx="7226300" cy="261610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Quanti </a:t>
            </a:r>
            <a:r>
              <a:rPr lang="it-IT" altLang="it-IT" sz="2000" dirty="0">
                <a:latin typeface="Helvetica Neue" panose="02000503000000020004" pitchFamily="2" charset="0"/>
                <a:cs typeface="Arial" pitchFamily="34" charset="0"/>
              </a:rPr>
              <a:t>visitatori ha il mio sito?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latin typeface="Helvetica Neue" panose="02000503000000020004" pitchFamily="2" charset="0"/>
                <a:cs typeface="Arial" pitchFamily="34" charset="0"/>
              </a:rPr>
              <a:t>Da  quali paesi provengono?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latin typeface="Helvetica Neue" panose="02000503000000020004" pitchFamily="2" charset="0"/>
                <a:cs typeface="Arial" pitchFamily="34" charset="0"/>
              </a:rPr>
              <a:t>Se io mi cerco su Google, mi trovo?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latin typeface="Helvetica Neue" panose="02000503000000020004" pitchFamily="2" charset="0"/>
                <a:cs typeface="Arial" pitchFamily="34" charset="0"/>
              </a:rPr>
              <a:t>Il mio sito mi piace</a:t>
            </a:r>
            <a:r>
              <a:rPr lang="it-IT" altLang="it-IT" sz="2000" dirty="0" smtClean="0">
                <a:latin typeface="Helvetica Neue" panose="02000503000000020004" pitchFamily="2" charset="0"/>
                <a:cs typeface="Arial" pitchFamily="34" charset="0"/>
              </a:rPr>
              <a:t>? Comunica ciò che voglio?</a:t>
            </a:r>
            <a:endParaRPr lang="it-IT" altLang="it-IT" sz="2000" dirty="0">
              <a:latin typeface="Helvetica Neue" panose="02000503000000020004" pitchFamily="2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000" dirty="0">
                <a:latin typeface="Helvetica Neue" panose="02000503000000020004" pitchFamily="2" charset="0"/>
                <a:cs typeface="Arial" pitchFamily="34" charset="0"/>
              </a:rPr>
              <a:t>Ottengo contatti dal sito?</a:t>
            </a:r>
          </a:p>
          <a:p>
            <a:pPr marL="0" indent="0">
              <a:defRPr/>
            </a:pPr>
            <a:endParaRPr lang="it-IT" altLang="it-IT" sz="1400" dirty="0">
              <a:latin typeface="Helvetica Neue" panose="02000503000000020004" pitchFamily="2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38" y="3022904"/>
            <a:ext cx="5113462" cy="383509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457200" y="1887198"/>
            <a:ext cx="10363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600" dirty="0">
                <a:solidFill>
                  <a:srgbClr val="2F4468"/>
                </a:solidFill>
                <a:latin typeface="Helvetica Neue" panose="02000503000000020004" pitchFamily="2" charset="0"/>
                <a:ea typeface="+mn-ea"/>
                <a:cs typeface="Arial" panose="020B0604020202020204" pitchFamily="34" charset="0"/>
              </a:rPr>
              <a:t>E allora perché nel web non vi chiedete questo?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393927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rgbClr val="F9D277"/>
                </a:solidFill>
                <a:latin typeface="Helvetica Neue" panose="02000503000000020004" pitchFamily="2" charset="0"/>
              </a:rPr>
              <a:t>IL WEB</a:t>
            </a:r>
            <a:endParaRPr lang="it-IT" dirty="0">
              <a:solidFill>
                <a:srgbClr val="F9D277"/>
              </a:solidFill>
              <a:latin typeface="Helvetica Neue" panose="02000503000000020004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" y="1650797"/>
            <a:ext cx="11212286" cy="4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23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938</Words>
  <Application>Microsoft Office PowerPoint</Application>
  <PresentationFormat>Widescreen</PresentationFormat>
  <Paragraphs>166</Paragraphs>
  <Slides>30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Arial Unicode MS</vt:lpstr>
      <vt:lpstr>MS PGothic</vt:lpstr>
      <vt:lpstr>Arial</vt:lpstr>
      <vt:lpstr>Calibri</vt:lpstr>
      <vt:lpstr>Calibri Light</vt:lpstr>
      <vt:lpstr>Courier New</vt:lpstr>
      <vt:lpstr>Helvetica Neue</vt:lpstr>
      <vt:lpstr>HelveticaNeueLT Std Lt</vt:lpstr>
      <vt:lpstr>Times</vt:lpstr>
      <vt:lpstr>Verdana</vt:lpstr>
      <vt:lpstr>Wingdings</vt:lpstr>
      <vt:lpstr>Tema di Office</vt:lpstr>
      <vt:lpstr>      Che cosa significa essere digitali?  L’internet che serve al vostro business     23.06.2014 </vt:lpstr>
      <vt:lpstr>Un antico detto cinese dice: </vt:lpstr>
      <vt:lpstr>Italia vs resto del mondo fase </vt:lpstr>
      <vt:lpstr>E il Veneto?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Assiomi</vt:lpstr>
      <vt:lpstr>Presentazione standard di PowerPoint</vt:lpstr>
      <vt:lpstr>A me gli occhi</vt:lpstr>
      <vt:lpstr>Stabilite un piano web ed attuatelo.</vt:lpstr>
      <vt:lpstr>Presentazione standard di PowerPoint</vt:lpstr>
      <vt:lpstr>La pianificazione</vt:lpstr>
      <vt:lpstr>All’improvviso tutto si fa chiaro</vt:lpstr>
      <vt:lpstr>Il ritorno sull’investimento</vt:lpstr>
      <vt:lpstr>Il calcolo del ROI</vt:lpstr>
      <vt:lpstr>Sì, ma in concreto?</vt:lpstr>
      <vt:lpstr>Presentazione standard di PowerPoint</vt:lpstr>
      <vt:lpstr>La web Analytics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Domande?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cosa significa essere digitali?  L’internet che serve al vostro business     20.05.2014</dc:title>
  <dc:creator>Pierpaolo Guerra</dc:creator>
  <cp:lastModifiedBy>Pierpaolo Guerra</cp:lastModifiedBy>
  <cp:revision>46</cp:revision>
  <dcterms:created xsi:type="dcterms:W3CDTF">2014-05-20T12:17:17Z</dcterms:created>
  <dcterms:modified xsi:type="dcterms:W3CDTF">2014-06-19T14:56:48Z</dcterms:modified>
</cp:coreProperties>
</file>