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13.xml" ContentType="application/vnd.openxmlformats-officedocument.presentationml.notesSlide+xml"/>
  <Default Extension="wmf" ContentType="image/x-wmf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3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notesSlides/notesSlide9.xml" ContentType="application/vnd.openxmlformats-officedocument.presentationml.notesSlide+xml"/>
  <Default Extension="wdp" ContentType="image/vnd.ms-photo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17"/>
  </p:notesMasterIdLst>
  <p:sldIdLst>
    <p:sldId id="362" r:id="rId2"/>
    <p:sldId id="311" r:id="rId3"/>
    <p:sldId id="352" r:id="rId4"/>
    <p:sldId id="353" r:id="rId5"/>
    <p:sldId id="354" r:id="rId6"/>
    <p:sldId id="355" r:id="rId7"/>
    <p:sldId id="356" r:id="rId8"/>
    <p:sldId id="357" r:id="rId9"/>
    <p:sldId id="358" r:id="rId10"/>
    <p:sldId id="359" r:id="rId11"/>
    <p:sldId id="360" r:id="rId12"/>
    <p:sldId id="319" r:id="rId13"/>
    <p:sldId id="345" r:id="rId14"/>
    <p:sldId id="351" r:id="rId15"/>
    <p:sldId id="363" r:id="rId16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<p15:guide id="1" orient="horz" pos="3978">
          <p15:clr>
            <a:srgbClr val="A4A3A4"/>
          </p15:clr>
        </p15:guide>
        <p15:guide id="2" orient="horz" pos="346">
          <p15:clr>
            <a:srgbClr val="A4A3A4"/>
          </p15:clr>
        </p15:guide>
        <p15:guide id="3" orient="horz" pos="2140">
          <p15:clr>
            <a:srgbClr val="A4A3A4"/>
          </p15:clr>
        </p15:guide>
        <p15:guide id="4" orient="horz" pos="1027">
          <p15:clr>
            <a:srgbClr val="A4A3A4"/>
          </p15:clr>
        </p15:guide>
        <p15:guide id="5" orient="horz" pos="155">
          <p15:clr>
            <a:srgbClr val="A4A3A4"/>
          </p15:clr>
        </p15:guide>
        <p15:guide id="6" orient="horz" pos="1443">
          <p15:clr>
            <a:srgbClr val="A4A3A4"/>
          </p15:clr>
        </p15:guide>
        <p15:guide id="7" pos="3840">
          <p15:clr>
            <a:srgbClr val="A4A3A4"/>
          </p15:clr>
        </p15:guide>
        <p15:guide id="8" pos="7244">
          <p15:clr>
            <a:srgbClr val="A4A3A4"/>
          </p15:clr>
        </p15:guide>
        <p15:guide id="9" pos="436">
          <p15:clr>
            <a:srgbClr val="A4A3A4"/>
          </p15:clr>
        </p15:guide>
        <p15:guide id="10" pos="2240">
          <p15:clr>
            <a:srgbClr val="A4A3A4"/>
          </p15:clr>
        </p15:guide>
        <p15:guide id="11" pos="3482">
          <p15:clr>
            <a:srgbClr val="A4A3A4"/>
          </p15:clr>
        </p15:guide>
        <p15:guide id="12" pos="63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CA033D"/>
    <a:srgbClr val="CD003A"/>
    <a:srgbClr val="667175"/>
    <a:srgbClr val="C20038"/>
    <a:srgbClr val="B60333"/>
    <a:srgbClr val="A41D35"/>
    <a:srgbClr val="92122D"/>
    <a:srgbClr val="0D8BBC"/>
    <a:srgbClr val="C42675"/>
    <a:srgbClr val="AD005B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="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0160" autoAdjust="0"/>
    <p:restoredTop sz="94689" autoAdjust="0"/>
  </p:normalViewPr>
  <p:slideViewPr>
    <p:cSldViewPr snapToGrid="0">
      <p:cViewPr varScale="1">
        <p:scale>
          <a:sx n="89" d="100"/>
          <a:sy n="89" d="100"/>
        </p:scale>
        <p:origin x="-128" y="-320"/>
      </p:cViewPr>
      <p:guideLst>
        <p:guide orient="horz" pos="3978"/>
        <p:guide orient="horz" pos="295"/>
        <p:guide orient="horz" pos="2140"/>
        <p:guide orient="horz" pos="1015"/>
        <p:guide orient="horz" pos="155"/>
        <p:guide orient="horz" pos="501"/>
        <p:guide pos="3840"/>
        <p:guide pos="7181"/>
        <p:guide pos="499"/>
        <p:guide pos="1681"/>
        <p:guide pos="3482"/>
        <p:guide pos="6227"/>
        <p:guide pos="3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Calibri"/>
                <a:cs typeface="Calibri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Calibri"/>
              </a:defRPr>
            </a:lvl1pPr>
          </a:lstStyle>
          <a:p>
            <a:fld id="{B0A8F7AD-3021-4EF3-816E-4F1FB667DD2E}" type="datetime1">
              <a:rPr lang="it-IT" smtClean="0"/>
              <a:pPr/>
              <a:t>19-06-2014</a:t>
            </a:fld>
            <a:endParaRPr lang="it-IT" dirty="0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dirty="0" smtClean="0"/>
              <a:t>Fare clic per modificare gli stili del testo dello schema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Calibri"/>
                <a:cs typeface="Calibri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Calibri"/>
              </a:defRPr>
            </a:lvl1pPr>
          </a:lstStyle>
          <a:p>
            <a:fld id="{42137E52-601E-4137-849F-2173A6EEAEE7}" type="slidenum">
              <a:rPr lang="it-IT" smtClean="0"/>
              <a:pPr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80554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Calibri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Calibri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Calibri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Calibri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Calibri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lang="it-IT" sz="180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6906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2E40D-6232-5344-AA0D-7A12A6D00EBF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lang="it-IT" sz="180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6906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lang="it-IT" sz="180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6906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3B344-93F5-B04C-91D2-26BA2C512395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2E40D-6232-5344-AA0D-7A12A6D00EBF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2E40D-6232-5344-AA0D-7A12A6D00EBF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2E40D-6232-5344-AA0D-7A12A6D00EBF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2E40D-6232-5344-AA0D-7A12A6D00EBF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2E40D-6232-5344-AA0D-7A12A6D00EBF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2E40D-6232-5344-AA0D-7A12A6D00EBF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2E40D-6232-5344-AA0D-7A12A6D00EBF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2E40D-6232-5344-AA0D-7A12A6D00EBF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B270486-2B1D-43B3-867F-144549BAFA87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4CDE2A-F395-4E15-9A40-90DBB4B971B1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Righe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2950" b="77127"/>
          <a:stretch/>
        </p:blipFill>
        <p:spPr>
          <a:xfrm>
            <a:off x="-1" y="2"/>
            <a:ext cx="12188826" cy="888998"/>
          </a:xfrm>
          <a:prstGeom prst="rect">
            <a:avLst/>
          </a:prstGeom>
        </p:spPr>
      </p:pic>
      <p:pic>
        <p:nvPicPr>
          <p:cNvPr id="7" name="Immagine 6" descr="Innovarea BN + claim piccol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838828" y="476672"/>
            <a:ext cx="1873747" cy="422848"/>
          </a:xfrm>
          <a:prstGeom prst="rect">
            <a:avLst/>
          </a:prstGeom>
        </p:spPr>
      </p:pic>
      <p:sp>
        <p:nvSpPr>
          <p:cNvPr id="9" name="Segnaposto numero diapositiva 5"/>
          <p:cNvSpPr txBox="1">
            <a:spLocks/>
          </p:cNvSpPr>
          <p:nvPr userDrawn="1"/>
        </p:nvSpPr>
        <p:spPr>
          <a:xfrm>
            <a:off x="10652125" y="6057900"/>
            <a:ext cx="8477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/>
                <a:ea typeface="Calibri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B48D50-BF97-4EBC-868E-E81BACEACE8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‹n.›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Calibri"/>
              <a:cs typeface="+mn-cs"/>
            </a:endParaRPr>
          </a:p>
        </p:txBody>
      </p:sp>
      <p:sp>
        <p:nvSpPr>
          <p:cNvPr id="4" name="Titolo 1"/>
          <p:cNvSpPr>
            <a:spLocks noGrp="1"/>
          </p:cNvSpPr>
          <p:nvPr>
            <p:ph type="title" hasCustomPrompt="1"/>
          </p:nvPr>
        </p:nvSpPr>
        <p:spPr>
          <a:xfrm>
            <a:off x="431801" y="104738"/>
            <a:ext cx="9321799" cy="48731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it-IT" sz="2800" kern="1200" spc="-100" dirty="0">
                <a:solidFill>
                  <a:srgbClr val="CA033D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r>
              <a:rPr lang="it-IT" dirty="0" smtClean="0"/>
              <a:t>TITOLO</a:t>
            </a:r>
            <a:endParaRPr lang="it-IT" dirty="0"/>
          </a:p>
        </p:txBody>
      </p:sp>
      <p:sp>
        <p:nvSpPr>
          <p:cNvPr id="5" name="Segnaposto testo 8"/>
          <p:cNvSpPr>
            <a:spLocks noGrp="1"/>
          </p:cNvSpPr>
          <p:nvPr>
            <p:ph type="body" sz="quarter" idx="11" hasCustomPrompt="1"/>
          </p:nvPr>
        </p:nvSpPr>
        <p:spPr>
          <a:xfrm>
            <a:off x="425940" y="517347"/>
            <a:ext cx="9363335" cy="37446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None/>
              <a:defRPr lang="it-IT" sz="2000" kern="1200" spc="-100" dirty="0">
                <a:solidFill>
                  <a:srgbClr val="CA033D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>
              <a:buNone/>
              <a:defRPr/>
            </a:lvl2pPr>
          </a:lstStyle>
          <a:p>
            <a:pPr lvl="0"/>
            <a:r>
              <a:rPr lang="it-IT" dirty="0" smtClean="0"/>
              <a:t>Sottotitolo (eventuale)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805185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652125" y="6057900"/>
            <a:ext cx="8477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/>
                <a:ea typeface="Calibri"/>
              </a:defRPr>
            </a:lvl1pPr>
          </a:lstStyle>
          <a:p>
            <a:fld id="{31B48D50-BF97-4EBC-868E-E81BACEACE89}" type="slidenum">
              <a:rPr lang="it-IT" smtClean="0"/>
              <a:pPr/>
              <a:t>‹n.›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Geneva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itchFamily="34" charset="-128"/>
          <a:cs typeface="Geneva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itchFamily="34" charset="-128"/>
          <a:cs typeface="Geneva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itchFamily="34" charset="-128"/>
          <a:cs typeface="Geneva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itchFamily="34" charset="-128"/>
          <a:cs typeface="Gene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Geneva" charset="0"/>
          <a:cs typeface="Gene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Geneva" charset="0"/>
          <a:cs typeface="Gene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Geneva" charset="0"/>
          <a:cs typeface="Gene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Geneva" charset="0"/>
          <a:cs typeface="Geneva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MS PGothic" pitchFamily="34" charset="-128"/>
          <a:cs typeface="Geneva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Geneva" charset="0"/>
          <a:cs typeface="Geneva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eg"/><Relationship Id="rId1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png"/><Relationship Id="rId10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jpeg"/><Relationship Id="rId12" Type="http://schemas.openxmlformats.org/officeDocument/2006/relationships/image" Target="../media/image27.jpeg"/><Relationship Id="rId13" Type="http://schemas.openxmlformats.org/officeDocument/2006/relationships/image" Target="../media/image28.jpeg"/><Relationship Id="rId14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eg"/><Relationship Id="rId4" Type="http://schemas.openxmlformats.org/officeDocument/2006/relationships/image" Target="../media/image19.wm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jpe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microsoft.com/office/2007/relationships/hdphoto" Target="../media/hdphoto1.wdp"/><Relationship Id="rId11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Righ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2950" b="11737"/>
          <a:stretch/>
        </p:blipFill>
        <p:spPr>
          <a:xfrm>
            <a:off x="-1" y="1"/>
            <a:ext cx="12188826" cy="3430587"/>
          </a:xfrm>
          <a:prstGeom prst="rect">
            <a:avLst/>
          </a:prstGeom>
        </p:spPr>
      </p:pic>
      <p:pic>
        <p:nvPicPr>
          <p:cNvPr id="4" name="Immagine 1" descr="Freccia pa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3158" t="9753" r="-2753" b="11871"/>
          <a:stretch>
            <a:fillRect/>
          </a:stretch>
        </p:blipFill>
        <p:spPr bwMode="auto">
          <a:xfrm>
            <a:off x="-77788" y="685800"/>
            <a:ext cx="62674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 descr="Innovarea BN + clai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32267"/>
          <a:stretch/>
        </p:blipFill>
        <p:spPr>
          <a:xfrm>
            <a:off x="6814492" y="563028"/>
            <a:ext cx="4392488" cy="673105"/>
          </a:xfrm>
          <a:prstGeom prst="rect">
            <a:avLst/>
          </a:prstGeom>
        </p:spPr>
      </p:pic>
      <p:pic>
        <p:nvPicPr>
          <p:cNvPr id="6" name="Immagine 5" descr="3 loghi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08281" y="5885553"/>
            <a:ext cx="5404293" cy="896247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 bwMode="auto">
          <a:xfrm>
            <a:off x="6712721" y="2373956"/>
            <a:ext cx="4062211" cy="174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3600" dirty="0" smtClean="0">
                <a:latin typeface="Calibri"/>
                <a:ea typeface="Arial"/>
                <a:cs typeface="Calibri"/>
              </a:rPr>
              <a:t>L'impresa</a:t>
            </a:r>
          </a:p>
          <a:p>
            <a:pPr>
              <a:lnSpc>
                <a:spcPct val="90000"/>
              </a:lnSpc>
            </a:pPr>
            <a:r>
              <a:rPr lang="it-IT" sz="3600" dirty="0">
                <a:latin typeface="Calibri"/>
                <a:ea typeface="Arial"/>
                <a:cs typeface="Calibri"/>
              </a:rPr>
              <a:t>Significante</a:t>
            </a:r>
          </a:p>
          <a:p>
            <a:pPr>
              <a:lnSpc>
                <a:spcPct val="90000"/>
              </a:lnSpc>
            </a:pPr>
            <a:r>
              <a:rPr lang="it-IT" sz="3600" dirty="0" smtClean="0">
                <a:solidFill>
                  <a:srgbClr val="CD003A"/>
                </a:solidFill>
                <a:latin typeface="Calibri"/>
                <a:ea typeface="Arial"/>
                <a:cs typeface="Calibri"/>
              </a:rPr>
              <a:t>Il </a:t>
            </a:r>
            <a:r>
              <a:rPr lang="it-IT" sz="3600" dirty="0">
                <a:solidFill>
                  <a:srgbClr val="CD003A"/>
                </a:solidFill>
                <a:latin typeface="Calibri"/>
                <a:ea typeface="Arial"/>
                <a:cs typeface="Calibri"/>
              </a:rPr>
              <a:t>Manifesto</a:t>
            </a:r>
          </a:p>
        </p:txBody>
      </p:sp>
      <p:sp>
        <p:nvSpPr>
          <p:cNvPr id="8" name="Rettangolo 7"/>
          <p:cNvSpPr/>
          <p:nvPr/>
        </p:nvSpPr>
        <p:spPr>
          <a:xfrm>
            <a:off x="481013" y="476673"/>
            <a:ext cx="309312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A033D"/>
                </a:solidFill>
              </a:rPr>
              <a:t>23 giugno 2014</a:t>
            </a:r>
          </a:p>
          <a:p>
            <a:r>
              <a:rPr lang="it-IT" sz="1600" dirty="0"/>
              <a:t>Venezia, Isola di San Servolo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TETRAEDRO DEL VALORE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I significati </a:t>
            </a:r>
            <a:r>
              <a:rPr lang="it-IT" dirty="0" smtClean="0"/>
              <a:t>strategici</a:t>
            </a:r>
            <a:endParaRPr lang="it-IT" dirty="0"/>
          </a:p>
        </p:txBody>
      </p:sp>
      <p:grpSp>
        <p:nvGrpSpPr>
          <p:cNvPr id="36" name="Gruppo 35"/>
          <p:cNvGrpSpPr/>
          <p:nvPr/>
        </p:nvGrpSpPr>
        <p:grpSpPr>
          <a:xfrm>
            <a:off x="2307906" y="1130514"/>
            <a:ext cx="7576189" cy="5379192"/>
            <a:chOff x="889486" y="1130514"/>
            <a:chExt cx="7576189" cy="5379192"/>
          </a:xfrm>
        </p:grpSpPr>
        <p:sp>
          <p:nvSpPr>
            <p:cNvPr id="37" name="Ovale 36"/>
            <p:cNvSpPr/>
            <p:nvPr/>
          </p:nvSpPr>
          <p:spPr>
            <a:xfrm>
              <a:off x="889486" y="5243368"/>
              <a:ext cx="1301720" cy="1266338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credenze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8" name="Ovale 37"/>
            <p:cNvSpPr/>
            <p:nvPr/>
          </p:nvSpPr>
          <p:spPr>
            <a:xfrm>
              <a:off x="7163955" y="5243368"/>
              <a:ext cx="1301720" cy="1266338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focus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9" name="Ovale 38"/>
            <p:cNvSpPr/>
            <p:nvPr/>
          </p:nvSpPr>
          <p:spPr>
            <a:xfrm>
              <a:off x="4027007" y="3230954"/>
              <a:ext cx="1301720" cy="1266338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scopo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0" name="Ovale 39"/>
            <p:cNvSpPr/>
            <p:nvPr/>
          </p:nvSpPr>
          <p:spPr>
            <a:xfrm>
              <a:off x="4027007" y="1130514"/>
              <a:ext cx="1301720" cy="1266338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valori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41" name="Connettore 1 40"/>
            <p:cNvCxnSpPr>
              <a:stCxn id="37" idx="0"/>
              <a:endCxn id="40" idx="2"/>
            </p:cNvCxnSpPr>
            <p:nvPr/>
          </p:nvCxnSpPr>
          <p:spPr>
            <a:xfrm flipV="1">
              <a:off x="1540346" y="1763683"/>
              <a:ext cx="2486661" cy="3479686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" name="Connettore 1 41"/>
            <p:cNvCxnSpPr>
              <a:stCxn id="40" idx="6"/>
              <a:endCxn id="38" idx="0"/>
            </p:cNvCxnSpPr>
            <p:nvPr/>
          </p:nvCxnSpPr>
          <p:spPr>
            <a:xfrm>
              <a:off x="5328726" y="1763683"/>
              <a:ext cx="2486089" cy="3479686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3" name="Connettore 1 42"/>
            <p:cNvCxnSpPr>
              <a:stCxn id="38" idx="2"/>
              <a:endCxn id="37" idx="6"/>
            </p:cNvCxnSpPr>
            <p:nvPr/>
          </p:nvCxnSpPr>
          <p:spPr>
            <a:xfrm flipH="1">
              <a:off x="2191206" y="5876537"/>
              <a:ext cx="4972750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4" name="Connettore 1 43"/>
            <p:cNvCxnSpPr>
              <a:stCxn id="40" idx="4"/>
              <a:endCxn id="39" idx="0"/>
            </p:cNvCxnSpPr>
            <p:nvPr/>
          </p:nvCxnSpPr>
          <p:spPr>
            <a:xfrm>
              <a:off x="4677867" y="2396852"/>
              <a:ext cx="0" cy="834102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5" name="Connettore 1 44"/>
            <p:cNvCxnSpPr>
              <a:stCxn id="39" idx="3"/>
              <a:endCxn id="37" idx="7"/>
            </p:cNvCxnSpPr>
            <p:nvPr/>
          </p:nvCxnSpPr>
          <p:spPr>
            <a:xfrm flipH="1">
              <a:off x="2000574" y="4311841"/>
              <a:ext cx="2217065" cy="1116978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6" name="Connettore 1 45"/>
            <p:cNvCxnSpPr>
              <a:stCxn id="39" idx="5"/>
              <a:endCxn id="38" idx="1"/>
            </p:cNvCxnSpPr>
            <p:nvPr/>
          </p:nvCxnSpPr>
          <p:spPr>
            <a:xfrm>
              <a:off x="5138094" y="4311841"/>
              <a:ext cx="2216493" cy="1116978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47" name="Gruppo 46"/>
          <p:cNvGrpSpPr/>
          <p:nvPr/>
        </p:nvGrpSpPr>
        <p:grpSpPr>
          <a:xfrm>
            <a:off x="83083" y="1341328"/>
            <a:ext cx="72000" cy="5044829"/>
            <a:chOff x="59343" y="1341328"/>
            <a:chExt cx="72000" cy="5044829"/>
          </a:xfrm>
        </p:grpSpPr>
        <p:sp>
          <p:nvSpPr>
            <p:cNvPr id="48" name="Rettangolo 47"/>
            <p:cNvSpPr/>
            <p:nvPr/>
          </p:nvSpPr>
          <p:spPr>
            <a:xfrm>
              <a:off x="59343" y="4095213"/>
              <a:ext cx="72000" cy="2290944"/>
            </a:xfrm>
            <a:prstGeom prst="rect">
              <a:avLst/>
            </a:prstGeom>
            <a:solidFill>
              <a:srgbClr val="F2F2F2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59343" y="2195982"/>
              <a:ext cx="72000" cy="1899231"/>
            </a:xfrm>
            <a:prstGeom prst="rect">
              <a:avLst/>
            </a:prstGeom>
            <a:solidFill>
              <a:srgbClr val="F2F2F2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59343" y="1341328"/>
              <a:ext cx="72000" cy="854654"/>
            </a:xfrm>
            <a:prstGeom prst="rect">
              <a:avLst/>
            </a:prstGeom>
            <a:gradFill rotWithShape="1">
              <a:gsLst>
                <a:gs pos="0">
                  <a:srgbClr val="4FC501">
                    <a:shade val="51000"/>
                    <a:satMod val="130000"/>
                  </a:srgbClr>
                </a:gs>
                <a:gs pos="80000">
                  <a:srgbClr val="4FC501">
                    <a:shade val="93000"/>
                    <a:satMod val="130000"/>
                  </a:srgbClr>
                </a:gs>
                <a:gs pos="100000">
                  <a:srgbClr val="4FC501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53160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TETRAEDRO DEL VALORE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/>
              <a:t>I significati strategici</a:t>
            </a:r>
            <a:endParaRPr lang="it-IT" dirty="0"/>
          </a:p>
        </p:txBody>
      </p:sp>
      <p:grpSp>
        <p:nvGrpSpPr>
          <p:cNvPr id="156" name="Gruppo 155"/>
          <p:cNvGrpSpPr/>
          <p:nvPr/>
        </p:nvGrpSpPr>
        <p:grpSpPr>
          <a:xfrm>
            <a:off x="2306539" y="1130514"/>
            <a:ext cx="7576189" cy="5379192"/>
            <a:chOff x="889486" y="1130514"/>
            <a:chExt cx="7576189" cy="5379192"/>
          </a:xfrm>
        </p:grpSpPr>
        <p:sp>
          <p:nvSpPr>
            <p:cNvPr id="157" name="Ovale 156"/>
            <p:cNvSpPr/>
            <p:nvPr/>
          </p:nvSpPr>
          <p:spPr>
            <a:xfrm>
              <a:off x="889486" y="5243368"/>
              <a:ext cx="1301720" cy="1266338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credenze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8" name="Ovale 157"/>
            <p:cNvSpPr/>
            <p:nvPr/>
          </p:nvSpPr>
          <p:spPr>
            <a:xfrm>
              <a:off x="7163955" y="5243368"/>
              <a:ext cx="1301720" cy="1266338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focus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9" name="Ovale 158"/>
            <p:cNvSpPr/>
            <p:nvPr/>
          </p:nvSpPr>
          <p:spPr>
            <a:xfrm>
              <a:off x="4027007" y="3230954"/>
              <a:ext cx="1301720" cy="1266338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scopo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60" name="Ovale 159"/>
            <p:cNvSpPr/>
            <p:nvPr/>
          </p:nvSpPr>
          <p:spPr>
            <a:xfrm>
              <a:off x="4027007" y="1130514"/>
              <a:ext cx="1301720" cy="1266338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valori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161" name="Connettore 1 160"/>
            <p:cNvCxnSpPr>
              <a:stCxn id="157" idx="0"/>
              <a:endCxn id="160" idx="2"/>
            </p:cNvCxnSpPr>
            <p:nvPr/>
          </p:nvCxnSpPr>
          <p:spPr>
            <a:xfrm flipV="1">
              <a:off x="1540346" y="1763683"/>
              <a:ext cx="2486661" cy="3479686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2" name="Connettore 1 161"/>
            <p:cNvCxnSpPr>
              <a:stCxn id="160" idx="6"/>
              <a:endCxn id="158" idx="0"/>
            </p:cNvCxnSpPr>
            <p:nvPr/>
          </p:nvCxnSpPr>
          <p:spPr>
            <a:xfrm>
              <a:off x="5328726" y="1763683"/>
              <a:ext cx="2486089" cy="3479686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3" name="Connettore 1 162"/>
            <p:cNvCxnSpPr>
              <a:stCxn id="158" idx="2"/>
              <a:endCxn id="157" idx="6"/>
            </p:cNvCxnSpPr>
            <p:nvPr/>
          </p:nvCxnSpPr>
          <p:spPr>
            <a:xfrm flipH="1">
              <a:off x="2191206" y="5876537"/>
              <a:ext cx="4972750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4" name="Connettore 1 163"/>
            <p:cNvCxnSpPr>
              <a:stCxn id="160" idx="4"/>
              <a:endCxn id="159" idx="0"/>
            </p:cNvCxnSpPr>
            <p:nvPr/>
          </p:nvCxnSpPr>
          <p:spPr>
            <a:xfrm>
              <a:off x="4677867" y="2396852"/>
              <a:ext cx="0" cy="834102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5" name="Connettore 1 164"/>
            <p:cNvCxnSpPr>
              <a:stCxn id="159" idx="3"/>
              <a:endCxn id="157" idx="7"/>
            </p:cNvCxnSpPr>
            <p:nvPr/>
          </p:nvCxnSpPr>
          <p:spPr>
            <a:xfrm flipH="1">
              <a:off x="2000574" y="4311841"/>
              <a:ext cx="2217065" cy="1116978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6" name="Connettore 1 165"/>
            <p:cNvCxnSpPr>
              <a:stCxn id="159" idx="5"/>
              <a:endCxn id="158" idx="1"/>
            </p:cNvCxnSpPr>
            <p:nvPr/>
          </p:nvCxnSpPr>
          <p:spPr>
            <a:xfrm>
              <a:off x="5138094" y="4311841"/>
              <a:ext cx="2216493" cy="1116978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167" name="Gruppo 166"/>
          <p:cNvGrpSpPr/>
          <p:nvPr/>
        </p:nvGrpSpPr>
        <p:grpSpPr>
          <a:xfrm>
            <a:off x="83083" y="1341328"/>
            <a:ext cx="72000" cy="5044829"/>
            <a:chOff x="59343" y="1341328"/>
            <a:chExt cx="72000" cy="5044829"/>
          </a:xfrm>
        </p:grpSpPr>
        <p:sp>
          <p:nvSpPr>
            <p:cNvPr id="168" name="Rettangolo 167"/>
            <p:cNvSpPr/>
            <p:nvPr/>
          </p:nvSpPr>
          <p:spPr>
            <a:xfrm>
              <a:off x="59343" y="4095213"/>
              <a:ext cx="72000" cy="2290944"/>
            </a:xfrm>
            <a:prstGeom prst="rect">
              <a:avLst/>
            </a:prstGeom>
            <a:solidFill>
              <a:srgbClr val="F2F2F2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9" name="Rettangolo 168"/>
            <p:cNvSpPr/>
            <p:nvPr/>
          </p:nvSpPr>
          <p:spPr>
            <a:xfrm>
              <a:off x="59343" y="2195982"/>
              <a:ext cx="72000" cy="1899231"/>
            </a:xfrm>
            <a:prstGeom prst="rect">
              <a:avLst/>
            </a:prstGeom>
            <a:solidFill>
              <a:srgbClr val="F2F2F2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70" name="Rettangolo 169"/>
            <p:cNvSpPr/>
            <p:nvPr/>
          </p:nvSpPr>
          <p:spPr>
            <a:xfrm>
              <a:off x="59343" y="1341328"/>
              <a:ext cx="72000" cy="854654"/>
            </a:xfrm>
            <a:prstGeom prst="rect">
              <a:avLst/>
            </a:prstGeom>
            <a:gradFill rotWithShape="1">
              <a:gsLst>
                <a:gs pos="0">
                  <a:srgbClr val="4FC501">
                    <a:shade val="51000"/>
                    <a:satMod val="130000"/>
                  </a:srgbClr>
                </a:gs>
                <a:gs pos="80000">
                  <a:srgbClr val="4FC501">
                    <a:shade val="93000"/>
                    <a:satMod val="130000"/>
                  </a:srgbClr>
                </a:gs>
                <a:gs pos="100000">
                  <a:srgbClr val="4FC501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grpSp>
        <p:nvGrpSpPr>
          <p:cNvPr id="171" name="Gruppo 170"/>
          <p:cNvGrpSpPr/>
          <p:nvPr/>
        </p:nvGrpSpPr>
        <p:grpSpPr>
          <a:xfrm>
            <a:off x="1912710" y="2756151"/>
            <a:ext cx="7371699" cy="3306908"/>
            <a:chOff x="495657" y="2756151"/>
            <a:chExt cx="7371699" cy="3306908"/>
          </a:xfrm>
        </p:grpSpPr>
        <p:sp>
          <p:nvSpPr>
            <p:cNvPr id="172" name="CasellaDiTesto 171"/>
            <p:cNvSpPr txBox="1"/>
            <p:nvPr/>
          </p:nvSpPr>
          <p:spPr>
            <a:xfrm>
              <a:off x="1062277" y="5755282"/>
              <a:ext cx="9561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>
                    <a:glow rad="381000">
                      <a:srgbClr val="FFFFFF">
                        <a:alpha val="8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cs typeface="Calibri"/>
                </a:rPr>
                <a:t>Arsenalità</a:t>
              </a:r>
              <a:endPara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381000">
                    <a:srgbClr val="FFFFFF">
                      <a:alpha val="8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73" name="CasellaDiTesto 172"/>
            <p:cNvSpPr txBox="1"/>
            <p:nvPr/>
          </p:nvSpPr>
          <p:spPr>
            <a:xfrm>
              <a:off x="2543216" y="4724709"/>
              <a:ext cx="85687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>
                    <a:glow rad="139700">
                      <a:srgbClr val="FF6600">
                        <a:alpha val="4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cs typeface="Calibri"/>
                </a:rPr>
                <a:t>TRADIZIONE</a:t>
              </a:r>
            </a:p>
          </p:txBody>
        </p:sp>
        <p:sp>
          <p:nvSpPr>
            <p:cNvPr id="174" name="CasellaDiTesto 173"/>
            <p:cNvSpPr txBox="1"/>
            <p:nvPr/>
          </p:nvSpPr>
          <p:spPr>
            <a:xfrm>
              <a:off x="6029352" y="2756151"/>
              <a:ext cx="9746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>
                    <a:glow rad="139700">
                      <a:srgbClr val="FF6600">
                        <a:alpha val="4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cs typeface="Calibri"/>
                </a:rPr>
                <a:t>INNOVAZIONE</a:t>
              </a:r>
            </a:p>
          </p:txBody>
        </p:sp>
        <p:cxnSp>
          <p:nvCxnSpPr>
            <p:cNvPr id="175" name="Connettore 2 174"/>
            <p:cNvCxnSpPr>
              <a:stCxn id="199" idx="5"/>
              <a:endCxn id="174" idx="2"/>
            </p:cNvCxnSpPr>
            <p:nvPr/>
          </p:nvCxnSpPr>
          <p:spPr>
            <a:xfrm flipV="1">
              <a:off x="5143099" y="3010067"/>
              <a:ext cx="1373601" cy="708004"/>
            </a:xfrm>
            <a:prstGeom prst="straightConnector1">
              <a:avLst/>
            </a:prstGeom>
            <a:noFill/>
            <a:ln w="25400" cap="flat" cmpd="sng" algn="ctr">
              <a:solidFill>
                <a:srgbClr val="FF8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6" name="Connettore 2 175"/>
            <p:cNvCxnSpPr>
              <a:stCxn id="199" idx="2"/>
              <a:endCxn id="173" idx="0"/>
            </p:cNvCxnSpPr>
            <p:nvPr/>
          </p:nvCxnSpPr>
          <p:spPr>
            <a:xfrm flipH="1">
              <a:off x="2971654" y="4028586"/>
              <a:ext cx="1240983" cy="696123"/>
            </a:xfrm>
            <a:prstGeom prst="straightConnector1">
              <a:avLst/>
            </a:prstGeom>
            <a:noFill/>
            <a:ln w="25400" cap="flat" cmpd="sng" algn="ctr">
              <a:solidFill>
                <a:srgbClr val="FF8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77" name="Ovale 176"/>
            <p:cNvSpPr/>
            <p:nvPr/>
          </p:nvSpPr>
          <p:spPr>
            <a:xfrm rot="19899174">
              <a:off x="495657" y="3733418"/>
              <a:ext cx="7371699" cy="1241756"/>
            </a:xfrm>
            <a:prstGeom prst="ellipse">
              <a:avLst/>
            </a:prstGeom>
            <a:noFill/>
            <a:ln w="9525" cap="flat" cmpd="sng" algn="ctr">
              <a:solidFill>
                <a:srgbClr val="000000">
                  <a:lumMod val="75000"/>
                  <a:lumOff val="25000"/>
                </a:srgbClr>
              </a:solidFill>
              <a:prstDash val="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grpSp>
        <p:nvGrpSpPr>
          <p:cNvPr id="178" name="Gruppo 177"/>
          <p:cNvGrpSpPr/>
          <p:nvPr/>
        </p:nvGrpSpPr>
        <p:grpSpPr>
          <a:xfrm>
            <a:off x="2960754" y="2747294"/>
            <a:ext cx="7371699" cy="3315767"/>
            <a:chOff x="1543701" y="2747294"/>
            <a:chExt cx="7371699" cy="3315767"/>
          </a:xfrm>
        </p:grpSpPr>
        <p:sp>
          <p:nvSpPr>
            <p:cNvPr id="179" name="CasellaDiTesto 178"/>
            <p:cNvSpPr txBox="1"/>
            <p:nvPr/>
          </p:nvSpPr>
          <p:spPr>
            <a:xfrm>
              <a:off x="2602377" y="2747294"/>
              <a:ext cx="76174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>
                    <a:glow rad="139700">
                      <a:srgbClr val="FF0080">
                        <a:alpha val="4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cs typeface="Calibri"/>
                </a:rPr>
                <a:t>FUNZIONE</a:t>
              </a:r>
              <a:endParaRPr kumimoji="0" lang="it-IT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srgbClr val="FF008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0" name="CasellaDiTesto 179"/>
            <p:cNvSpPr txBox="1"/>
            <p:nvPr/>
          </p:nvSpPr>
          <p:spPr>
            <a:xfrm>
              <a:off x="7472112" y="5755284"/>
              <a:ext cx="6854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>
                    <a:glow rad="381000">
                      <a:srgbClr val="FFFFFF">
                        <a:alpha val="8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cs typeface="Calibri"/>
                </a:rPr>
                <a:t>Design</a:t>
              </a:r>
              <a:endParaRPr kumimoji="0" lang="it-IT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381000">
                    <a:srgbClr val="FFFFFF">
                      <a:alpha val="8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1" name="CasellaDiTesto 180"/>
            <p:cNvSpPr txBox="1"/>
            <p:nvPr/>
          </p:nvSpPr>
          <p:spPr>
            <a:xfrm>
              <a:off x="6171042" y="4785239"/>
              <a:ext cx="60785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>
                    <a:glow rad="139700">
                      <a:srgbClr val="FF0080">
                        <a:alpha val="4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cs typeface="Calibri"/>
                </a:rPr>
                <a:t>FORMA</a:t>
              </a:r>
            </a:p>
          </p:txBody>
        </p:sp>
        <p:cxnSp>
          <p:nvCxnSpPr>
            <p:cNvPr id="182" name="Connettore 2 181"/>
            <p:cNvCxnSpPr>
              <a:stCxn id="199" idx="1"/>
              <a:endCxn id="181" idx="0"/>
            </p:cNvCxnSpPr>
            <p:nvPr/>
          </p:nvCxnSpPr>
          <p:spPr>
            <a:xfrm>
              <a:off x="5143099" y="4028586"/>
              <a:ext cx="1331873" cy="756653"/>
            </a:xfrm>
            <a:prstGeom prst="straightConnector1">
              <a:avLst/>
            </a:prstGeom>
            <a:noFill/>
            <a:ln w="25400" cap="flat" cmpd="sng" algn="ctr">
              <a:solidFill>
                <a:srgbClr val="FF008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3" name="Connettore 2 182"/>
            <p:cNvCxnSpPr>
              <a:stCxn id="199" idx="4"/>
              <a:endCxn id="179" idx="2"/>
            </p:cNvCxnSpPr>
            <p:nvPr/>
          </p:nvCxnSpPr>
          <p:spPr>
            <a:xfrm flipH="1" flipV="1">
              <a:off x="2983251" y="3001210"/>
              <a:ext cx="1229386" cy="716861"/>
            </a:xfrm>
            <a:prstGeom prst="straightConnector1">
              <a:avLst/>
            </a:prstGeom>
            <a:noFill/>
            <a:ln w="25400" cap="flat" cmpd="sng" algn="ctr">
              <a:solidFill>
                <a:srgbClr val="FF008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4" name="Ovale 183"/>
            <p:cNvSpPr/>
            <p:nvPr/>
          </p:nvSpPr>
          <p:spPr>
            <a:xfrm rot="1922632" flipH="1">
              <a:off x="1543701" y="3716561"/>
              <a:ext cx="7371699" cy="1123239"/>
            </a:xfrm>
            <a:prstGeom prst="ellipse">
              <a:avLst/>
            </a:prstGeom>
            <a:noFill/>
            <a:ln w="9525" cap="flat" cmpd="sng" algn="ctr">
              <a:solidFill>
                <a:srgbClr val="000000">
                  <a:lumMod val="75000"/>
                  <a:lumOff val="25000"/>
                </a:srgbClr>
              </a:solidFill>
              <a:prstDash val="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grpSp>
        <p:nvGrpSpPr>
          <p:cNvPr id="185" name="Gruppo 184"/>
          <p:cNvGrpSpPr/>
          <p:nvPr/>
        </p:nvGrpSpPr>
        <p:grpSpPr>
          <a:xfrm>
            <a:off x="5444060" y="1055580"/>
            <a:ext cx="1301722" cy="5118690"/>
            <a:chOff x="4027007" y="1055580"/>
            <a:chExt cx="1301722" cy="5118690"/>
          </a:xfrm>
        </p:grpSpPr>
        <p:sp>
          <p:nvSpPr>
            <p:cNvPr id="186" name="CasellaDiTesto 185"/>
            <p:cNvSpPr txBox="1"/>
            <p:nvPr/>
          </p:nvSpPr>
          <p:spPr>
            <a:xfrm>
              <a:off x="4219361" y="1605680"/>
              <a:ext cx="91701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>
                    <a:glow rad="381000">
                      <a:srgbClr val="FFFFFF">
                        <a:alpha val="8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cs typeface="Calibri"/>
                </a:rPr>
                <a:t>Territorio</a:t>
              </a:r>
              <a:endPara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381000">
                    <a:srgbClr val="FFFFFF">
                      <a:alpha val="8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7" name="CasellaDiTesto 186"/>
            <p:cNvSpPr txBox="1"/>
            <p:nvPr/>
          </p:nvSpPr>
          <p:spPr>
            <a:xfrm>
              <a:off x="4331449" y="2101775"/>
              <a:ext cx="69283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>
                    <a:glow rad="139700">
                      <a:srgbClr val="80FF00">
                        <a:alpha val="4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cs typeface="Calibri"/>
                </a:rPr>
                <a:t>ESTERNO</a:t>
              </a:r>
            </a:p>
          </p:txBody>
        </p:sp>
        <p:sp>
          <p:nvSpPr>
            <p:cNvPr id="188" name="CasellaDiTesto 187"/>
            <p:cNvSpPr txBox="1"/>
            <p:nvPr/>
          </p:nvSpPr>
          <p:spPr>
            <a:xfrm>
              <a:off x="4334836" y="5448224"/>
              <a:ext cx="68606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>
                    <a:glow rad="139700">
                      <a:srgbClr val="80FF00">
                        <a:alpha val="4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cs typeface="Calibri"/>
                </a:rPr>
                <a:t>INTERNO</a:t>
              </a:r>
            </a:p>
          </p:txBody>
        </p:sp>
        <p:cxnSp>
          <p:nvCxnSpPr>
            <p:cNvPr id="189" name="Connettore 2 188"/>
            <p:cNvCxnSpPr>
              <a:stCxn id="200" idx="0"/>
              <a:endCxn id="187" idx="2"/>
            </p:cNvCxnSpPr>
            <p:nvPr/>
          </p:nvCxnSpPr>
          <p:spPr>
            <a:xfrm flipH="1" flipV="1">
              <a:off x="4677866" y="2355691"/>
              <a:ext cx="1837" cy="1332969"/>
            </a:xfrm>
            <a:prstGeom prst="straightConnector1">
              <a:avLst/>
            </a:prstGeom>
            <a:noFill/>
            <a:ln w="25400" cap="flat" cmpd="sng" algn="ctr">
              <a:solidFill>
                <a:srgbClr val="00FF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0" name="Connettore 2 189"/>
            <p:cNvCxnSpPr>
              <a:stCxn id="200" idx="2"/>
              <a:endCxn id="188" idx="0"/>
            </p:cNvCxnSpPr>
            <p:nvPr/>
          </p:nvCxnSpPr>
          <p:spPr>
            <a:xfrm flipH="1">
              <a:off x="4677867" y="4057992"/>
              <a:ext cx="1836" cy="1390232"/>
            </a:xfrm>
            <a:prstGeom prst="straightConnector1">
              <a:avLst/>
            </a:prstGeom>
            <a:noFill/>
            <a:ln w="25400" cap="flat" cmpd="sng" algn="ctr">
              <a:solidFill>
                <a:srgbClr val="00FF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91" name="Ovale 190"/>
            <p:cNvSpPr/>
            <p:nvPr/>
          </p:nvSpPr>
          <p:spPr>
            <a:xfrm rot="16200000">
              <a:off x="2118523" y="2964064"/>
              <a:ext cx="5118690" cy="1301722"/>
            </a:xfrm>
            <a:prstGeom prst="ellipse">
              <a:avLst/>
            </a:prstGeom>
            <a:noFill/>
            <a:ln w="9525" cap="flat" cmpd="sng" algn="ctr">
              <a:solidFill>
                <a:srgbClr val="000000">
                  <a:lumMod val="75000"/>
                  <a:lumOff val="25000"/>
                </a:srgbClr>
              </a:solidFill>
              <a:prstDash val="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grpSp>
        <p:nvGrpSpPr>
          <p:cNvPr id="192" name="Gruppo 191"/>
          <p:cNvGrpSpPr/>
          <p:nvPr/>
        </p:nvGrpSpPr>
        <p:grpSpPr>
          <a:xfrm>
            <a:off x="3568176" y="3236284"/>
            <a:ext cx="5118690" cy="1301722"/>
            <a:chOff x="2151123" y="3236284"/>
            <a:chExt cx="5118690" cy="1301722"/>
          </a:xfrm>
        </p:grpSpPr>
        <p:sp>
          <p:nvSpPr>
            <p:cNvPr id="193" name="CasellaDiTesto 192"/>
            <p:cNvSpPr txBox="1"/>
            <p:nvPr/>
          </p:nvSpPr>
          <p:spPr>
            <a:xfrm>
              <a:off x="2186206" y="3767121"/>
              <a:ext cx="78739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>
                    <a:glow rad="139700">
                      <a:srgbClr val="66CCFF">
                        <a:alpha val="4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cs typeface="Calibri"/>
                </a:rPr>
                <a:t>SICUREZZA</a:t>
              </a:r>
            </a:p>
          </p:txBody>
        </p:sp>
        <p:sp>
          <p:nvSpPr>
            <p:cNvPr id="194" name="CasellaDiTesto 193"/>
            <p:cNvSpPr txBox="1"/>
            <p:nvPr/>
          </p:nvSpPr>
          <p:spPr>
            <a:xfrm>
              <a:off x="6523079" y="3765979"/>
              <a:ext cx="66627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>
                    <a:glow rad="139700">
                      <a:srgbClr val="66CCFF">
                        <a:alpha val="4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cs typeface="Calibri"/>
                </a:rPr>
                <a:t>LIBERTÀ</a:t>
              </a:r>
            </a:p>
          </p:txBody>
        </p:sp>
        <p:grpSp>
          <p:nvGrpSpPr>
            <p:cNvPr id="195" name="Gruppo 194"/>
            <p:cNvGrpSpPr/>
            <p:nvPr/>
          </p:nvGrpSpPr>
          <p:grpSpPr>
            <a:xfrm>
              <a:off x="4135008" y="3688660"/>
              <a:ext cx="1085720" cy="369332"/>
              <a:chOff x="3883033" y="2634817"/>
              <a:chExt cx="1377938" cy="468738"/>
            </a:xfrm>
          </p:grpSpPr>
          <p:sp>
            <p:nvSpPr>
              <p:cNvPr id="199" name="Esagono orizzontale 198"/>
              <p:cNvSpPr/>
              <p:nvPr/>
            </p:nvSpPr>
            <p:spPr>
              <a:xfrm>
                <a:off x="3883033" y="2672142"/>
                <a:ext cx="1377938" cy="394090"/>
              </a:xfrm>
              <a:prstGeom prst="hexagon">
                <a:avLst/>
              </a:prstGeom>
              <a:noFill/>
              <a:ln w="19050" cmpd="sng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200" name="CasellaDiTesto 199"/>
              <p:cNvSpPr txBox="1"/>
              <p:nvPr/>
            </p:nvSpPr>
            <p:spPr>
              <a:xfrm>
                <a:off x="4017134" y="2634817"/>
                <a:ext cx="1114393" cy="4687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t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glow rad="381000">
                        <a:srgbClr val="FFFFFF">
                          <a:alpha val="8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APERTURA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glow rad="381000">
                        <a:srgbClr val="FFFFFF">
                          <a:alpha val="8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ESCLUSIVA</a:t>
                </a:r>
                <a:endPara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>
                    <a:glow rad="381000">
                      <a:srgbClr val="FFFFFF">
                        <a:alpha val="80000"/>
                      </a:srgbClr>
                    </a:glow>
                  </a:effectLst>
                  <a:uLnTx/>
                  <a:uFillTx/>
                  <a:latin typeface="Calibri"/>
                  <a:cs typeface="Calibri"/>
                </a:endParaRPr>
              </a:p>
            </p:txBody>
          </p:sp>
        </p:grpSp>
        <p:cxnSp>
          <p:nvCxnSpPr>
            <p:cNvPr id="196" name="Connettore 2 195"/>
            <p:cNvCxnSpPr>
              <a:stCxn id="199" idx="0"/>
              <a:endCxn id="194" idx="1"/>
            </p:cNvCxnSpPr>
            <p:nvPr/>
          </p:nvCxnSpPr>
          <p:spPr>
            <a:xfrm>
              <a:off x="5220728" y="3873329"/>
              <a:ext cx="1302351" cy="19608"/>
            </a:xfrm>
            <a:prstGeom prst="straightConnector1">
              <a:avLst/>
            </a:prstGeom>
            <a:noFill/>
            <a:ln w="25400" cap="flat" cmpd="sng" algn="ctr">
              <a:solidFill>
                <a:srgbClr val="66CC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7" name="Connettore 2 196"/>
            <p:cNvCxnSpPr>
              <a:stCxn id="199" idx="3"/>
              <a:endCxn id="193" idx="3"/>
            </p:cNvCxnSpPr>
            <p:nvPr/>
          </p:nvCxnSpPr>
          <p:spPr>
            <a:xfrm flipH="1">
              <a:off x="2973601" y="3873329"/>
              <a:ext cx="1161407" cy="20750"/>
            </a:xfrm>
            <a:prstGeom prst="straightConnector1">
              <a:avLst/>
            </a:prstGeom>
            <a:noFill/>
            <a:ln w="25400" cap="flat" cmpd="sng" algn="ctr">
              <a:solidFill>
                <a:srgbClr val="66CC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98" name="Ovale 197"/>
            <p:cNvSpPr/>
            <p:nvPr/>
          </p:nvSpPr>
          <p:spPr>
            <a:xfrm>
              <a:off x="2151123" y="3236284"/>
              <a:ext cx="5118690" cy="1301722"/>
            </a:xfrm>
            <a:prstGeom prst="ellipse">
              <a:avLst/>
            </a:prstGeom>
            <a:noFill/>
            <a:ln w="9525" cap="flat" cmpd="sng" algn="ctr">
              <a:solidFill>
                <a:srgbClr val="000000">
                  <a:lumMod val="75000"/>
                  <a:lumOff val="25000"/>
                </a:srgbClr>
              </a:solidFill>
              <a:prstDash val="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702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717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alibri"/>
            </a:endParaRPr>
          </a:p>
        </p:txBody>
      </p:sp>
      <p:pic>
        <p:nvPicPr>
          <p:cNvPr id="22" name="Immagine 21" descr="Missione piccolo ne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433600" y="367200"/>
            <a:ext cx="758977" cy="935767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556000" y="549275"/>
            <a:ext cx="704028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it-IT" sz="2000" b="1" dirty="0">
                <a:latin typeface="Calibri"/>
                <a:ea typeface="Calibri"/>
              </a:rPr>
              <a:t>La </a:t>
            </a:r>
            <a:r>
              <a:rPr lang="it-IT" sz="2000" b="1" dirty="0" smtClean="0">
                <a:latin typeface="Calibri"/>
                <a:ea typeface="Calibri"/>
              </a:rPr>
              <a:t>missione:</a:t>
            </a:r>
            <a:endParaRPr lang="it-IT" sz="2000" b="1" dirty="0">
              <a:latin typeface="Calibri"/>
              <a:ea typeface="Calibri"/>
            </a:endParaRPr>
          </a:p>
          <a:p>
            <a:pPr eaLnBrk="1" hangingPunct="1">
              <a:lnSpc>
                <a:spcPct val="40000"/>
              </a:lnSpc>
              <a:spcBef>
                <a:spcPct val="50000"/>
              </a:spcBef>
            </a:pPr>
            <a:r>
              <a:rPr lang="it-IT" sz="2000" b="1" dirty="0" smtClean="0">
                <a:solidFill>
                  <a:schemeClr val="bg1"/>
                </a:solidFill>
                <a:latin typeface="Calibri"/>
                <a:ea typeface="Calibri"/>
              </a:rPr>
              <a:t>l’</a:t>
            </a:r>
            <a:r>
              <a:rPr lang="it-IT" altLang="ja-JP" sz="2000" b="1" dirty="0" smtClean="0">
                <a:solidFill>
                  <a:schemeClr val="bg1"/>
                </a:solidFill>
                <a:latin typeface="Calibri"/>
                <a:ea typeface="Calibri"/>
              </a:rPr>
              <a:t>impresa significante</a:t>
            </a:r>
            <a:endParaRPr lang="it-IT" sz="2000" b="1" dirty="0">
              <a:solidFill>
                <a:schemeClr val="bg1"/>
              </a:solidFill>
              <a:latin typeface="Calibri"/>
              <a:ea typeface="Calibri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220613" y="923183"/>
            <a:ext cx="4776951" cy="525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it-IT" sz="14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Innovarea</a:t>
            </a:r>
            <a:r>
              <a:rPr lang="it-IT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ambisce a promuovere la significatività dell’impresa in quanto creatrice di nuovi posti di lavoro legati all’esclusività del territorio, e il significato dell’impresa in quanto creatrice di nuovi concetti liberati dalla varietà del territorio e veicolati ai clienti e alla società attraverso i suoi prodotti, processi e modalità di relazione. </a:t>
            </a:r>
          </a:p>
          <a:p>
            <a:pPr eaLnBrk="1" hangingPunct="1">
              <a:lnSpc>
                <a:spcPct val="120000"/>
              </a:lnSpc>
            </a:pPr>
            <a:endParaRPr lang="it-IT" sz="1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it-IT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L’impresa insignificante crea poco valore per i clienti e la società. Creando poco valore si concentra sulle modalità più efficaci per appropriarsene della parte più rilevante perché ritiene che il vero problema sia dividerlo. </a:t>
            </a:r>
          </a:p>
          <a:p>
            <a:pPr>
              <a:lnSpc>
                <a:spcPct val="120000"/>
              </a:lnSpc>
            </a:pPr>
            <a:r>
              <a:rPr lang="it-IT" sz="14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Si </a:t>
            </a:r>
            <a:r>
              <a:rPr lang="it-IT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alimenta così un circolo vizioso che porta a creare ancora meno valore per i clienti e la società.</a:t>
            </a:r>
          </a:p>
          <a:p>
            <a:pPr>
              <a:lnSpc>
                <a:spcPct val="120000"/>
              </a:lnSpc>
            </a:pPr>
            <a:endParaRPr lang="it-IT" sz="1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it-IT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L’impresa significante crea molto valore per i clienti e la società. Creando molto valore si concentra sulle modalità più efficaci per distribuirne la parte più rilevante perché ritiene che la vera soluzione sia moltiplicarlo.  </a:t>
            </a:r>
            <a:endParaRPr lang="it-IT" sz="1400" dirty="0" smtClean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it-IT" sz="14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Si </a:t>
            </a:r>
            <a:r>
              <a:rPr lang="it-IT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alimenta così un circolo virtuoso che porta a creare ancora più valore per i clienti e la società.</a:t>
            </a:r>
          </a:p>
        </p:txBody>
      </p:sp>
      <p:pic>
        <p:nvPicPr>
          <p:cNvPr id="29" name="Immagine 28" descr="Mission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56408" y="2645872"/>
            <a:ext cx="4013512" cy="3345025"/>
          </a:xfrm>
          <a:prstGeom prst="rect">
            <a:avLst/>
          </a:prstGeom>
        </p:spPr>
      </p:pic>
      <p:sp>
        <p:nvSpPr>
          <p:cNvPr id="30" name="Segnaposto numero diapositiva 5"/>
          <p:cNvSpPr>
            <a:spLocks noGrp="1"/>
          </p:cNvSpPr>
          <p:nvPr>
            <p:ph type="sldNum" sz="quarter" idx="11"/>
          </p:nvPr>
        </p:nvSpPr>
        <p:spPr bwMode="auto">
          <a:xfrm>
            <a:off x="10652125" y="6057900"/>
            <a:ext cx="847725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F2464F6-3316-43BC-B77A-72DC8C5DA17D}" type="slidenum">
              <a:rPr lang="it-IT">
                <a:solidFill>
                  <a:schemeClr val="bg1"/>
                </a:solidFill>
              </a:rPr>
              <a:pPr/>
              <a:t>12</a:t>
            </a:fld>
            <a:endParaRPr lang="it-IT">
              <a:solidFill>
                <a:schemeClr val="bg1"/>
              </a:solidFill>
            </a:endParaRPr>
          </a:p>
        </p:txBody>
      </p:sp>
      <p:pic>
        <p:nvPicPr>
          <p:cNvPr id="31" name="Immagine 30" descr="Logo bianco piccol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82213" y="247650"/>
            <a:ext cx="1438275" cy="301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717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alibri"/>
            </a:endParaRPr>
          </a:p>
        </p:txBody>
      </p:sp>
      <p:cxnSp>
        <p:nvCxnSpPr>
          <p:cNvPr id="13" name="Connettore 2 12"/>
          <p:cNvCxnSpPr/>
          <p:nvPr/>
        </p:nvCxnSpPr>
        <p:spPr>
          <a:xfrm>
            <a:off x="3988955" y="3200400"/>
            <a:ext cx="6679045" cy="297873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rot="16200000" flipH="1">
            <a:off x="5201805" y="2406650"/>
            <a:ext cx="4940300" cy="2311400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5876636" y="900546"/>
            <a:ext cx="4087091" cy="4294909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4738255" y="1795319"/>
            <a:ext cx="5308600" cy="3048000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Immagine 29" descr="Mission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60297" y="1296350"/>
            <a:ext cx="5003032" cy="4169730"/>
          </a:xfrm>
          <a:prstGeom prst="rect">
            <a:avLst/>
          </a:prstGeom>
        </p:spPr>
      </p:pic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673100" y="549275"/>
            <a:ext cx="4752975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it-IT" sz="2000" b="1" dirty="0">
                <a:latin typeface="Calibri"/>
                <a:ea typeface="Calibri"/>
              </a:rPr>
              <a:t>I paradossi da </a:t>
            </a:r>
            <a:r>
              <a:rPr lang="it-IT" sz="2000" b="1" dirty="0" smtClean="0">
                <a:latin typeface="Calibri"/>
                <a:ea typeface="Calibri"/>
              </a:rPr>
              <a:t>trasformare</a:t>
            </a:r>
            <a:endParaRPr lang="it-IT" sz="2000" b="1" dirty="0">
              <a:latin typeface="Calibri"/>
              <a:ea typeface="Calibri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73100" y="1280160"/>
            <a:ext cx="3462020" cy="833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aseline="300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L’impresa significante può risolvere i paradossi di seguito descritti riconducibili alle dimensioni fondamentali dello spazio, del tempo, </a:t>
            </a:r>
          </a:p>
          <a:p>
            <a:r>
              <a:rPr lang="it-IT" sz="1800" baseline="300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della qualità-quantità e della conoscenza.</a:t>
            </a:r>
          </a:p>
        </p:txBody>
      </p:sp>
      <p:pic>
        <p:nvPicPr>
          <p:cNvPr id="37" name="Immagine 36" descr="Missione piccolo ne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97472" y="2053813"/>
            <a:ext cx="758977" cy="935767"/>
          </a:xfrm>
          <a:prstGeom prst="rect">
            <a:avLst/>
          </a:prstGeom>
        </p:spPr>
      </p:pic>
      <p:sp>
        <p:nvSpPr>
          <p:cNvPr id="8" name="Segnaposto numero diapositiva 5"/>
          <p:cNvSpPr>
            <a:spLocks noGrp="1"/>
          </p:cNvSpPr>
          <p:nvPr>
            <p:ph type="sldNum" sz="quarter" idx="11"/>
          </p:nvPr>
        </p:nvSpPr>
        <p:spPr bwMode="auto">
          <a:xfrm>
            <a:off x="10652125" y="6057900"/>
            <a:ext cx="847725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F2464F6-3316-43BC-B77A-72DC8C5DA17D}" type="slidenum">
              <a:rPr lang="it-IT">
                <a:solidFill>
                  <a:schemeClr val="bg1"/>
                </a:solidFill>
              </a:rPr>
              <a:pPr/>
              <a:t>13</a:t>
            </a:fld>
            <a:endParaRPr lang="it-IT">
              <a:solidFill>
                <a:schemeClr val="bg1"/>
              </a:solidFill>
            </a:endParaRPr>
          </a:p>
        </p:txBody>
      </p:sp>
      <p:pic>
        <p:nvPicPr>
          <p:cNvPr id="10" name="Immagine 9" descr="Logo bianco piccol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82213" y="247650"/>
            <a:ext cx="1438275" cy="301625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 rot="1800000">
            <a:off x="3583735" y="1720637"/>
            <a:ext cx="1630887" cy="1508105"/>
          </a:xfrm>
          <a:prstGeom prst="rect">
            <a:avLst/>
          </a:prstGeom>
          <a:noFill/>
          <a:scene3d>
            <a:camera prst="obliqueTopLeft">
              <a:rot lat="18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FFFFFF"/>
                </a:solidFill>
                <a:latin typeface="Calibri"/>
                <a:cs typeface="Calibri"/>
              </a:rPr>
              <a:t>Tradizione</a:t>
            </a:r>
          </a:p>
          <a:p>
            <a:endParaRPr lang="it-IT" sz="10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Identità (continuità, </a:t>
            </a:r>
          </a:p>
          <a:p>
            <a:r>
              <a:rPr lang="it-IT" sz="1100" dirty="0" smtClean="0">
                <a:solidFill>
                  <a:schemeClr val="bg1"/>
                </a:solidFill>
                <a:latin typeface="Calibri"/>
                <a:cs typeface="Calibri"/>
              </a:rPr>
              <a:t>Famiglia che fa impresa</a:t>
            </a:r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) </a:t>
            </a: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Sicurezza (difesa </a:t>
            </a: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dei deboli)</a:t>
            </a: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Valorizzare (preservare </a:t>
            </a: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l’essenziale)</a:t>
            </a:r>
          </a:p>
        </p:txBody>
      </p:sp>
      <p:sp>
        <p:nvSpPr>
          <p:cNvPr id="18" name="CasellaDiTesto 17"/>
          <p:cNvSpPr txBox="1"/>
          <p:nvPr/>
        </p:nvSpPr>
        <p:spPr>
          <a:xfrm rot="1800000">
            <a:off x="7743908" y="5707985"/>
            <a:ext cx="1214884" cy="1200328"/>
          </a:xfrm>
          <a:prstGeom prst="rect">
            <a:avLst/>
          </a:prstGeom>
          <a:noFill/>
          <a:scene3d>
            <a:camera prst="obliqueTopLeft">
              <a:rot lat="18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  <a:latin typeface="Calibri"/>
                <a:cs typeface="Calibri"/>
              </a:rPr>
              <a:t>Piccolo</a:t>
            </a:r>
          </a:p>
          <a:p>
            <a:endParaRPr lang="it-IT" sz="12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it-IT" sz="1100" dirty="0" smtClean="0">
                <a:solidFill>
                  <a:schemeClr val="bg1"/>
                </a:solidFill>
                <a:latin typeface="Calibri"/>
                <a:cs typeface="Calibri"/>
              </a:rPr>
              <a:t>Gregario</a:t>
            </a:r>
          </a:p>
          <a:p>
            <a:r>
              <a:rPr lang="it-IT" sz="1100" dirty="0" smtClean="0">
                <a:solidFill>
                  <a:schemeClr val="bg1"/>
                </a:solidFill>
                <a:latin typeface="Calibri"/>
                <a:cs typeface="Calibri"/>
              </a:rPr>
              <a:t>Micro (imprese</a:t>
            </a:r>
          </a:p>
          <a:p>
            <a:r>
              <a:rPr lang="it-IT" sz="1100" dirty="0" smtClean="0">
                <a:solidFill>
                  <a:schemeClr val="bg1"/>
                </a:solidFill>
                <a:latin typeface="Calibri"/>
                <a:cs typeface="Calibri"/>
              </a:rPr>
              <a:t>e mercati)</a:t>
            </a:r>
          </a:p>
          <a:p>
            <a:r>
              <a:rPr lang="it-IT" sz="1100" dirty="0" smtClean="0">
                <a:solidFill>
                  <a:schemeClr val="bg1"/>
                </a:solidFill>
                <a:latin typeface="Calibri"/>
                <a:cs typeface="Calibri"/>
              </a:rPr>
              <a:t>Chiuso</a:t>
            </a:r>
            <a:endParaRPr lang="it-IT" sz="1300" dirty="0"/>
          </a:p>
        </p:txBody>
      </p:sp>
      <p:sp>
        <p:nvSpPr>
          <p:cNvPr id="20" name="CasellaDiTesto 19"/>
          <p:cNvSpPr txBox="1"/>
          <p:nvPr/>
        </p:nvSpPr>
        <p:spPr>
          <a:xfrm rot="1800000">
            <a:off x="3517950" y="3560348"/>
            <a:ext cx="1783892" cy="1184940"/>
          </a:xfrm>
          <a:prstGeom prst="rect">
            <a:avLst/>
          </a:prstGeom>
          <a:noFill/>
          <a:scene3d>
            <a:camera prst="obliqueTopLeft">
              <a:rot lat="18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FFFFFF"/>
                </a:solidFill>
                <a:latin typeface="Calibri"/>
                <a:cs typeface="Calibri"/>
              </a:rPr>
              <a:t>Pratica</a:t>
            </a:r>
          </a:p>
          <a:p>
            <a:endParaRPr lang="it-IT" sz="1100" b="1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Azione (fare)</a:t>
            </a: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Apprendimento</a:t>
            </a: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(per studenti e docenti)</a:t>
            </a:r>
          </a:p>
          <a:p>
            <a:r>
              <a:rPr lang="it-IT" sz="1100" dirty="0" err="1" smtClean="0">
                <a:solidFill>
                  <a:srgbClr val="FFFFFF"/>
                </a:solidFill>
                <a:latin typeface="Calibri"/>
                <a:cs typeface="Calibri"/>
              </a:rPr>
              <a:t>Exploitation</a:t>
            </a:r>
            <a:endParaRPr lang="it-IT" sz="1100" dirty="0"/>
          </a:p>
        </p:txBody>
      </p:sp>
      <p:sp>
        <p:nvSpPr>
          <p:cNvPr id="21" name="CasellaDiTesto 20"/>
          <p:cNvSpPr txBox="1"/>
          <p:nvPr/>
        </p:nvSpPr>
        <p:spPr>
          <a:xfrm rot="1800000">
            <a:off x="9978404" y="3645442"/>
            <a:ext cx="1741925" cy="1569660"/>
          </a:xfrm>
          <a:prstGeom prst="rect">
            <a:avLst/>
          </a:prstGeom>
          <a:noFill/>
          <a:scene3d>
            <a:camera prst="obliqueTopLeft">
              <a:rot lat="18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FFFFFF"/>
                </a:solidFill>
                <a:latin typeface="Calibri"/>
                <a:cs typeface="Calibri"/>
              </a:rPr>
              <a:t>Teoria</a:t>
            </a:r>
          </a:p>
          <a:p>
            <a:endParaRPr lang="it-IT" sz="1200" b="1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Pensiero (sapere)</a:t>
            </a: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Educazione</a:t>
            </a: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(sapere per imprenditori </a:t>
            </a: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e manager)</a:t>
            </a:r>
          </a:p>
          <a:p>
            <a:r>
              <a:rPr lang="it-IT" sz="1100" dirty="0" err="1" smtClean="0">
                <a:solidFill>
                  <a:srgbClr val="FFFFFF"/>
                </a:solidFill>
                <a:latin typeface="Calibri"/>
                <a:cs typeface="Calibri"/>
              </a:rPr>
              <a:t>Exploration</a:t>
            </a:r>
            <a:endParaRPr lang="it-IT" sz="11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endParaRPr lang="it-IT" sz="1300" dirty="0"/>
          </a:p>
        </p:txBody>
      </p:sp>
      <p:sp>
        <p:nvSpPr>
          <p:cNvPr id="22" name="CasellaDiTesto 21"/>
          <p:cNvSpPr txBox="1"/>
          <p:nvPr/>
        </p:nvSpPr>
        <p:spPr>
          <a:xfrm rot="1800000">
            <a:off x="5917641" y="4950186"/>
            <a:ext cx="1769084" cy="1585049"/>
          </a:xfrm>
          <a:prstGeom prst="rect">
            <a:avLst/>
          </a:prstGeom>
          <a:noFill/>
          <a:scene3d>
            <a:camera prst="obliqueTopLeft">
              <a:rot lat="18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  <a:latin typeface="Calibri"/>
                <a:cs typeface="Calibri"/>
              </a:rPr>
              <a:t>Singolo</a:t>
            </a:r>
          </a:p>
          <a:p>
            <a:endParaRPr lang="it-IT" sz="14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it-IT" sz="1100" dirty="0" smtClean="0">
                <a:solidFill>
                  <a:schemeClr val="bg1"/>
                </a:solidFill>
                <a:latin typeface="Calibri"/>
                <a:cs typeface="Calibri"/>
              </a:rPr>
              <a:t>Unico (locale, </a:t>
            </a:r>
          </a:p>
          <a:p>
            <a:r>
              <a:rPr lang="it-IT" sz="1100" dirty="0" smtClean="0">
                <a:solidFill>
                  <a:schemeClr val="bg1"/>
                </a:solidFill>
                <a:latin typeface="Calibri"/>
                <a:cs typeface="Calibri"/>
              </a:rPr>
              <a:t>singolarità artigianale)</a:t>
            </a:r>
          </a:p>
          <a:p>
            <a:r>
              <a:rPr lang="it-IT" sz="1100" dirty="0" smtClean="0">
                <a:solidFill>
                  <a:schemeClr val="bg1"/>
                </a:solidFill>
                <a:latin typeface="Calibri"/>
                <a:cs typeface="Calibri"/>
              </a:rPr>
              <a:t>Profitto individuale</a:t>
            </a:r>
          </a:p>
          <a:p>
            <a:r>
              <a:rPr lang="it-IT" sz="1100" dirty="0" smtClean="0">
                <a:solidFill>
                  <a:schemeClr val="bg1"/>
                </a:solidFill>
                <a:latin typeface="Calibri"/>
                <a:cs typeface="Calibri"/>
              </a:rPr>
              <a:t>(vendita, appropriazione)</a:t>
            </a:r>
          </a:p>
          <a:p>
            <a:r>
              <a:rPr lang="it-IT" sz="1100" dirty="0" smtClean="0">
                <a:solidFill>
                  <a:schemeClr val="bg1"/>
                </a:solidFill>
                <a:latin typeface="Calibri"/>
                <a:cs typeface="Calibri"/>
              </a:rPr>
              <a:t>Competere (nodo)</a:t>
            </a:r>
          </a:p>
          <a:p>
            <a:endParaRPr lang="it-IT" sz="1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3" name="CasellaDiTesto 22"/>
          <p:cNvSpPr txBox="1"/>
          <p:nvPr/>
        </p:nvSpPr>
        <p:spPr>
          <a:xfrm rot="1800000">
            <a:off x="9057686" y="5027772"/>
            <a:ext cx="2383373" cy="1508105"/>
          </a:xfrm>
          <a:prstGeom prst="rect">
            <a:avLst/>
          </a:prstGeom>
          <a:noFill/>
          <a:scene3d>
            <a:camera prst="obliqueTopLeft">
              <a:rot lat="18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FFFFFF"/>
                </a:solidFill>
                <a:latin typeface="Calibri"/>
                <a:cs typeface="Calibri"/>
              </a:rPr>
              <a:t>Innovazione</a:t>
            </a:r>
          </a:p>
          <a:p>
            <a:endParaRPr lang="it-IT" sz="1000" b="1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Cambiamento </a:t>
            </a: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(discontinuità, </a:t>
            </a:r>
          </a:p>
          <a:p>
            <a:r>
              <a:rPr lang="it-IT" sz="1100" dirty="0" err="1" smtClean="0">
                <a:solidFill>
                  <a:schemeClr val="bg1"/>
                </a:solidFill>
                <a:latin typeface="Calibri"/>
                <a:cs typeface="Calibri"/>
              </a:rPr>
              <a:t>ch</a:t>
            </a:r>
            <a:r>
              <a:rPr lang="it-IT" sz="1100" dirty="0" err="1" smtClean="0">
                <a:solidFill>
                  <a:srgbClr val="FFC000"/>
                </a:solidFill>
                <a:latin typeface="Calibri"/>
                <a:cs typeface="Calibri"/>
              </a:rPr>
              <a:t>I</a:t>
            </a:r>
            <a:r>
              <a:rPr lang="it-IT" sz="1100" dirty="0" err="1" smtClean="0">
                <a:solidFill>
                  <a:schemeClr val="bg1"/>
                </a:solidFill>
                <a:latin typeface="Calibri"/>
                <a:cs typeface="Calibri"/>
              </a:rPr>
              <a:t>mpresa</a:t>
            </a:r>
            <a:r>
              <a:rPr lang="it-IT" sz="11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t-IT" sz="1100" dirty="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lang="it-IT" sz="1100" dirty="0" smtClean="0">
                <a:solidFill>
                  <a:schemeClr val="bg1"/>
                </a:solidFill>
                <a:latin typeface="Calibri"/>
                <a:cs typeface="Calibri"/>
              </a:rPr>
              <a:t>fa famiglia</a:t>
            </a:r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)</a:t>
            </a: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Rischio (attacco con i forti)</a:t>
            </a: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Pro-gettare</a:t>
            </a: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(ricombinare gli elementi</a:t>
            </a:r>
          </a:p>
        </p:txBody>
      </p:sp>
      <p:sp>
        <p:nvSpPr>
          <p:cNvPr id="24" name="CasellaDiTesto 23"/>
          <p:cNvSpPr txBox="1"/>
          <p:nvPr/>
        </p:nvSpPr>
        <p:spPr>
          <a:xfrm rot="1800000">
            <a:off x="5455018" y="835675"/>
            <a:ext cx="1300173" cy="1231106"/>
          </a:xfrm>
          <a:prstGeom prst="rect">
            <a:avLst/>
          </a:prstGeom>
          <a:noFill/>
          <a:scene3d>
            <a:camera prst="obliqueTopLeft">
              <a:rot lat="18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FFFFFF"/>
                </a:solidFill>
                <a:latin typeface="Calibri"/>
                <a:cs typeface="Calibri"/>
              </a:rPr>
              <a:t>Grande</a:t>
            </a:r>
            <a:endParaRPr lang="it-IT" sz="14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endParaRPr lang="it-IT" sz="14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Leader</a:t>
            </a: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Macro (imprese </a:t>
            </a: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e mercati)</a:t>
            </a:r>
          </a:p>
          <a:p>
            <a:r>
              <a:rPr lang="it-IT" sz="1100" dirty="0" smtClean="0">
                <a:solidFill>
                  <a:srgbClr val="FFFFFF"/>
                </a:solidFill>
                <a:latin typeface="Calibri"/>
                <a:cs typeface="Calibri"/>
              </a:rPr>
              <a:t>Aperto</a:t>
            </a:r>
            <a:endParaRPr lang="it-IT" sz="1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5" name="CasellaDiTesto 24"/>
          <p:cNvSpPr txBox="1"/>
          <p:nvPr/>
        </p:nvSpPr>
        <p:spPr>
          <a:xfrm rot="18845643">
            <a:off x="5801455" y="4377210"/>
            <a:ext cx="777865" cy="292388"/>
          </a:xfrm>
          <a:prstGeom prst="rect">
            <a:avLst/>
          </a:prstGeom>
          <a:noFill/>
          <a:scene3d>
            <a:camera prst="orthographicFront">
              <a:rot lat="15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sz="1300" b="1" i="1" dirty="0" smtClean="0">
                <a:solidFill>
                  <a:srgbClr val="D0CECE"/>
                </a:solidFill>
                <a:latin typeface="Calibri"/>
                <a:cs typeface="Calibri"/>
              </a:rPr>
              <a:t>SPAZIO</a:t>
            </a:r>
            <a:endParaRPr lang="it-IT" sz="1300" b="1" i="1" dirty="0">
              <a:solidFill>
                <a:srgbClr val="D0CECE"/>
              </a:solidFill>
              <a:latin typeface="Calibri"/>
              <a:cs typeface="Calibri"/>
            </a:endParaRPr>
          </a:p>
        </p:txBody>
      </p:sp>
      <p:sp>
        <p:nvSpPr>
          <p:cNvPr id="26" name="CasellaDiTesto 25"/>
          <p:cNvSpPr txBox="1"/>
          <p:nvPr/>
        </p:nvSpPr>
        <p:spPr>
          <a:xfrm rot="1800009">
            <a:off x="5306434" y="2015273"/>
            <a:ext cx="847900" cy="292388"/>
          </a:xfrm>
          <a:prstGeom prst="rect">
            <a:avLst/>
          </a:prstGeom>
          <a:noFill/>
          <a:scene3d>
            <a:camera prst="orthographicFront">
              <a:rot lat="15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sz="1300" b="1" i="1" dirty="0" smtClean="0">
                <a:solidFill>
                  <a:srgbClr val="D0CECE"/>
                </a:solidFill>
                <a:latin typeface="Calibri"/>
                <a:cs typeface="Calibri"/>
              </a:rPr>
              <a:t>TEMPO</a:t>
            </a:r>
            <a:endParaRPr lang="it-IT" sz="1300" b="1" i="1" dirty="0">
              <a:solidFill>
                <a:srgbClr val="D0CECE"/>
              </a:solidFill>
              <a:latin typeface="Calibri"/>
              <a:cs typeface="Calibri"/>
            </a:endParaRPr>
          </a:p>
        </p:txBody>
      </p:sp>
      <p:sp>
        <p:nvSpPr>
          <p:cNvPr id="27" name="CasellaDiTesto 26"/>
          <p:cNvSpPr txBox="1"/>
          <p:nvPr/>
        </p:nvSpPr>
        <p:spPr>
          <a:xfrm rot="3942429">
            <a:off x="6338455" y="1418968"/>
            <a:ext cx="1384300" cy="492443"/>
          </a:xfrm>
          <a:prstGeom prst="rect">
            <a:avLst/>
          </a:prstGeom>
          <a:noFill/>
          <a:scene3d>
            <a:camera prst="orthographicFront">
              <a:rot lat="15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it-IT" sz="1300" b="1" i="1" dirty="0" smtClean="0">
                <a:solidFill>
                  <a:srgbClr val="D0CECE"/>
                </a:solidFill>
                <a:latin typeface="Calibri"/>
                <a:cs typeface="Calibri"/>
              </a:rPr>
              <a:t>QUANTITA’</a:t>
            </a:r>
          </a:p>
          <a:p>
            <a:pPr algn="ctr"/>
            <a:r>
              <a:rPr lang="it-IT" sz="1300" b="1" i="1" dirty="0" smtClean="0">
                <a:solidFill>
                  <a:srgbClr val="D0CECE"/>
                </a:solidFill>
                <a:latin typeface="Calibri"/>
                <a:cs typeface="Calibri"/>
              </a:rPr>
              <a:t>QUALITA’</a:t>
            </a:r>
            <a:endParaRPr lang="it-IT" sz="1300" b="1" i="1" dirty="0">
              <a:solidFill>
                <a:srgbClr val="D0CECE"/>
              </a:solidFill>
              <a:latin typeface="Calibri"/>
              <a:cs typeface="Calibri"/>
            </a:endParaRPr>
          </a:p>
        </p:txBody>
      </p:sp>
      <p:sp>
        <p:nvSpPr>
          <p:cNvPr id="28" name="CasellaDiTesto 27"/>
          <p:cNvSpPr txBox="1"/>
          <p:nvPr/>
        </p:nvSpPr>
        <p:spPr>
          <a:xfrm rot="120000">
            <a:off x="9075971" y="3151940"/>
            <a:ext cx="1847801" cy="292388"/>
          </a:xfrm>
          <a:prstGeom prst="rect">
            <a:avLst/>
          </a:prstGeom>
          <a:noFill/>
          <a:scene3d>
            <a:camera prst="orthographicFront">
              <a:rot lat="15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sz="1300" b="1" i="1" dirty="0" smtClean="0">
                <a:solidFill>
                  <a:srgbClr val="D0CECE"/>
                </a:solidFill>
                <a:latin typeface="Calibri"/>
                <a:cs typeface="Calibri"/>
              </a:rPr>
              <a:t>CONOSCENZA</a:t>
            </a:r>
            <a:endParaRPr lang="it-IT" sz="1300" b="1" i="1" dirty="0">
              <a:solidFill>
                <a:srgbClr val="D0CECE"/>
              </a:solidFill>
              <a:latin typeface="Calibri"/>
              <a:cs typeface="Calibri"/>
            </a:endParaRPr>
          </a:p>
        </p:txBody>
      </p:sp>
      <p:sp>
        <p:nvSpPr>
          <p:cNvPr id="29" name="CasellaDiTesto 28"/>
          <p:cNvSpPr txBox="1"/>
          <p:nvPr/>
        </p:nvSpPr>
        <p:spPr>
          <a:xfrm rot="1800000">
            <a:off x="7566409" y="-137904"/>
            <a:ext cx="2027514" cy="1585049"/>
          </a:xfrm>
          <a:prstGeom prst="rect">
            <a:avLst/>
          </a:prstGeom>
          <a:noFill/>
          <a:scene3d>
            <a:camera prst="obliqueTopLeft">
              <a:rot lat="18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it-IT" sz="1600" dirty="0" smtClean="0">
                <a:solidFill>
                  <a:schemeClr val="bg1"/>
                </a:solidFill>
                <a:latin typeface="Calibri"/>
                <a:cs typeface="Calibri"/>
              </a:rPr>
              <a:t>Sistema</a:t>
            </a:r>
          </a:p>
          <a:p>
            <a:pPr algn="r"/>
            <a:endParaRPr lang="it-IT" sz="14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r"/>
            <a:r>
              <a:rPr lang="it-IT" sz="1100" dirty="0" smtClean="0">
                <a:solidFill>
                  <a:schemeClr val="bg1"/>
                </a:solidFill>
                <a:latin typeface="Calibri"/>
                <a:cs typeface="Calibri"/>
              </a:rPr>
              <a:t>Universale (globale, </a:t>
            </a:r>
          </a:p>
          <a:p>
            <a:pPr algn="r"/>
            <a:r>
              <a:rPr lang="it-IT" sz="1100" dirty="0" smtClean="0">
                <a:solidFill>
                  <a:schemeClr val="bg1"/>
                </a:solidFill>
                <a:latin typeface="Calibri"/>
                <a:cs typeface="Calibri"/>
              </a:rPr>
              <a:t>serialità industriale)</a:t>
            </a:r>
          </a:p>
          <a:p>
            <a:pPr algn="r"/>
            <a:r>
              <a:rPr lang="it-IT" sz="1100" dirty="0" smtClean="0">
                <a:solidFill>
                  <a:schemeClr val="bg1"/>
                </a:solidFill>
                <a:latin typeface="Calibri"/>
                <a:cs typeface="Calibri"/>
              </a:rPr>
              <a:t>Responsabilità sociale</a:t>
            </a:r>
          </a:p>
          <a:p>
            <a:pPr algn="r"/>
            <a:r>
              <a:rPr lang="it-IT" sz="1100" dirty="0" smtClean="0">
                <a:solidFill>
                  <a:schemeClr val="bg1"/>
                </a:solidFill>
                <a:latin typeface="Calibri"/>
                <a:cs typeface="Calibri"/>
              </a:rPr>
              <a:t>(dono, distribuzione)</a:t>
            </a:r>
          </a:p>
          <a:p>
            <a:pPr algn="r"/>
            <a:r>
              <a:rPr lang="it-IT" sz="1100" dirty="0" smtClean="0">
                <a:solidFill>
                  <a:schemeClr val="bg1"/>
                </a:solidFill>
                <a:latin typeface="Calibri"/>
                <a:cs typeface="Calibri"/>
              </a:rPr>
              <a:t>Collaborare (relazione)</a:t>
            </a:r>
          </a:p>
          <a:p>
            <a:endParaRPr lang="it-IT" sz="1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062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 smtClean="0"/>
              <a:t>LA MAPPATURA DELLA MISSIONE E VISIONE</a:t>
            </a:r>
            <a:endParaRPr lang="it-IT" sz="2800" dirty="0"/>
          </a:p>
        </p:txBody>
      </p:sp>
      <p:sp>
        <p:nvSpPr>
          <p:cNvPr id="55" name="Rettangolo 54"/>
          <p:cNvSpPr/>
          <p:nvPr/>
        </p:nvSpPr>
        <p:spPr>
          <a:xfrm>
            <a:off x="11047314" y="6353504"/>
            <a:ext cx="514073" cy="5044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C:\Users\silvia\Desktop\missione visione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6350" y="1131139"/>
            <a:ext cx="7099300" cy="54245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Righ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2950" b="11737"/>
          <a:stretch/>
        </p:blipFill>
        <p:spPr>
          <a:xfrm>
            <a:off x="-1" y="1"/>
            <a:ext cx="12188826" cy="3430587"/>
          </a:xfrm>
          <a:prstGeom prst="rect">
            <a:avLst/>
          </a:prstGeom>
        </p:spPr>
      </p:pic>
      <p:pic>
        <p:nvPicPr>
          <p:cNvPr id="4" name="Immagine 1" descr="Freccia pa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3158" t="9753" r="-2753" b="11871"/>
          <a:stretch>
            <a:fillRect/>
          </a:stretch>
        </p:blipFill>
        <p:spPr bwMode="auto">
          <a:xfrm>
            <a:off x="-77788" y="685800"/>
            <a:ext cx="62674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 descr="Innovarea BN + clai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32267"/>
          <a:stretch/>
        </p:blipFill>
        <p:spPr>
          <a:xfrm>
            <a:off x="6814492" y="563028"/>
            <a:ext cx="4392488" cy="673105"/>
          </a:xfrm>
          <a:prstGeom prst="rect">
            <a:avLst/>
          </a:prstGeom>
        </p:spPr>
      </p:pic>
      <p:pic>
        <p:nvPicPr>
          <p:cNvPr id="6" name="Immagine 5" descr="3 loghi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08281" y="5885553"/>
            <a:ext cx="5404293" cy="89624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0"/>
            <a:ext cx="12192000" cy="6925382"/>
          </a:xfrm>
          <a:prstGeom prst="rect">
            <a:avLst/>
          </a:prstGeom>
          <a:solidFill>
            <a:srgbClr val="CD00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alibri"/>
            </a:endParaRPr>
          </a:p>
        </p:txBody>
      </p:sp>
      <p:sp>
        <p:nvSpPr>
          <p:cNvPr id="9218" name="Segnaposto numero diapositiva 5"/>
          <p:cNvSpPr>
            <a:spLocks noGrp="1"/>
          </p:cNvSpPr>
          <p:nvPr>
            <p:ph type="sldNum" sz="quarter" idx="11"/>
          </p:nvPr>
        </p:nvSpPr>
        <p:spPr bwMode="auto">
          <a:xfrm>
            <a:off x="10770904" y="6231491"/>
            <a:ext cx="847725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F2464F6-3316-43BC-B77A-72DC8C5DA17D}" type="slidenum">
              <a:rPr lang="it-IT">
                <a:solidFill>
                  <a:schemeClr val="bg1"/>
                </a:solidFill>
              </a:rPr>
              <a:pPr/>
              <a:t>2</a:t>
            </a:fld>
            <a:endParaRPr lang="it-IT">
              <a:solidFill>
                <a:schemeClr val="bg1"/>
              </a:solidFill>
            </a:endParaRPr>
          </a:p>
        </p:txBody>
      </p:sp>
      <p:pic>
        <p:nvPicPr>
          <p:cNvPr id="21" name="Immagine 20" descr="Logo bianco piccol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5285" y="6176994"/>
            <a:ext cx="1438275" cy="301625"/>
          </a:xfrm>
          <a:prstGeom prst="rect">
            <a:avLst/>
          </a:prstGeom>
        </p:spPr>
      </p:pic>
      <p:pic>
        <p:nvPicPr>
          <p:cNvPr id="2" name="Immagine 1" descr="Tetraedro1° ross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749502" y="1797809"/>
            <a:ext cx="4097164" cy="4908298"/>
          </a:xfrm>
          <a:prstGeom prst="rect">
            <a:avLst/>
          </a:prstGeom>
        </p:spPr>
      </p:pic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1478398" y="1666129"/>
            <a:ext cx="30900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300" b="1" dirty="0">
                <a:solidFill>
                  <a:schemeClr val="bg1"/>
                </a:solidFill>
                <a:latin typeface="Calibri"/>
                <a:ea typeface="Calibri"/>
              </a:rPr>
              <a:t>LA </a:t>
            </a:r>
            <a:r>
              <a:rPr lang="it-IT" sz="1300" b="1" dirty="0" smtClean="0">
                <a:solidFill>
                  <a:schemeClr val="bg1"/>
                </a:solidFill>
                <a:latin typeface="Calibri"/>
                <a:ea typeface="Calibri"/>
              </a:rPr>
              <a:t>VISIONE:</a:t>
            </a:r>
            <a:endParaRPr lang="it-IT" sz="1300" b="1" dirty="0">
              <a:solidFill>
                <a:schemeClr val="bg1"/>
              </a:solidFill>
              <a:latin typeface="Calibri"/>
              <a:ea typeface="Calibri"/>
            </a:endParaRPr>
          </a:p>
          <a:p>
            <a:r>
              <a:rPr lang="it-IT" sz="1300" dirty="0" smtClean="0">
                <a:solidFill>
                  <a:schemeClr val="bg1"/>
                </a:solidFill>
                <a:latin typeface="Calibri"/>
                <a:ea typeface="Calibri"/>
              </a:rPr>
              <a:t>il </a:t>
            </a:r>
            <a:r>
              <a:rPr lang="it-IT" sz="1300" dirty="0">
                <a:solidFill>
                  <a:schemeClr val="bg1"/>
                </a:solidFill>
                <a:latin typeface="Calibri"/>
                <a:ea typeface="Calibri"/>
              </a:rPr>
              <a:t>nuovo rinascimento è l’impresa</a:t>
            </a:r>
            <a:endParaRPr lang="it-IT" sz="13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478398" y="2377084"/>
            <a:ext cx="199360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300" b="1" dirty="0" smtClean="0">
                <a:solidFill>
                  <a:schemeClr val="bg1"/>
                </a:solidFill>
                <a:latin typeface="Calibri"/>
                <a:ea typeface="Calibri"/>
              </a:rPr>
              <a:t>LA MISSIONE:</a:t>
            </a:r>
          </a:p>
          <a:p>
            <a:r>
              <a:rPr lang="it-IT" sz="1300" dirty="0" smtClean="0">
                <a:solidFill>
                  <a:schemeClr val="bg1"/>
                </a:solidFill>
                <a:latin typeface="Calibri"/>
                <a:ea typeface="Calibri"/>
              </a:rPr>
              <a:t>l’impresa significante</a:t>
            </a:r>
            <a:endParaRPr lang="it-IT" sz="13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478399" y="3199955"/>
            <a:ext cx="174691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300" b="1" dirty="0" smtClean="0">
                <a:solidFill>
                  <a:schemeClr val="bg1"/>
                </a:solidFill>
                <a:latin typeface="Calibri"/>
                <a:ea typeface="Calibri"/>
              </a:rPr>
              <a:t>LA STRATEGIA:</a:t>
            </a:r>
          </a:p>
          <a:p>
            <a:r>
              <a:rPr lang="it-IT" sz="1300" dirty="0" err="1" smtClean="0">
                <a:solidFill>
                  <a:schemeClr val="bg1"/>
                </a:solidFill>
                <a:latin typeface="Calibri"/>
                <a:ea typeface="Calibri"/>
              </a:rPr>
              <a:t>innovarea</a:t>
            </a:r>
            <a:endParaRPr lang="it-IT" sz="13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 rot="16200000">
            <a:off x="9816121" y="2856476"/>
            <a:ext cx="28288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1600" b="1" dirty="0">
                <a:solidFill>
                  <a:schemeClr val="bg1">
                    <a:alpha val="50000"/>
                  </a:schemeClr>
                </a:solidFill>
                <a:latin typeface="Calibri"/>
                <a:ea typeface="Calibri"/>
              </a:rPr>
              <a:t>SINGOLA IMPRESA</a:t>
            </a:r>
            <a:endParaRPr lang="it-IT" sz="1600" b="1" dirty="0">
              <a:solidFill>
                <a:schemeClr val="bg1">
                  <a:alpha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 rot="16200000">
            <a:off x="-228073" y="2664657"/>
            <a:ext cx="24452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1600" b="1" dirty="0">
                <a:solidFill>
                  <a:schemeClr val="bg1">
                    <a:alpha val="50000"/>
                  </a:schemeClr>
                </a:solidFill>
                <a:latin typeface="Calibri"/>
                <a:ea typeface="Calibri"/>
              </a:rPr>
              <a:t>SISTEMA D'IMPRESE</a:t>
            </a:r>
            <a:endParaRPr lang="it-IT" sz="1600" b="1" dirty="0">
              <a:solidFill>
                <a:schemeClr val="bg1">
                  <a:alpha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22" name="Connettore 1 21"/>
          <p:cNvCxnSpPr/>
          <p:nvPr/>
        </p:nvCxnSpPr>
        <p:spPr>
          <a:xfrm flipH="1">
            <a:off x="2832427" y="2567924"/>
            <a:ext cx="2987755" cy="2767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>
            <a:off x="2668588" y="1838792"/>
            <a:ext cx="663273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478399" y="4110667"/>
            <a:ext cx="2505274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300" b="1" dirty="0" smtClean="0">
                <a:solidFill>
                  <a:schemeClr val="bg1"/>
                </a:solidFill>
                <a:latin typeface="Calibri"/>
                <a:ea typeface="Calibri"/>
              </a:rPr>
              <a:t>IL MODELLO </a:t>
            </a:r>
            <a:r>
              <a:rPr lang="it-IT" sz="1300" b="1" dirty="0" err="1" smtClean="0">
                <a:solidFill>
                  <a:schemeClr val="bg1"/>
                </a:solidFill>
                <a:latin typeface="Calibri"/>
                <a:ea typeface="Calibri"/>
              </a:rPr>
              <a:t>DI</a:t>
            </a:r>
            <a:r>
              <a:rPr lang="it-IT" sz="1300" b="1" dirty="0" smtClean="0">
                <a:solidFill>
                  <a:schemeClr val="bg1"/>
                </a:solidFill>
                <a:latin typeface="Calibri"/>
                <a:ea typeface="Calibri"/>
              </a:rPr>
              <a:t> BUSINESS:</a:t>
            </a:r>
          </a:p>
          <a:p>
            <a:r>
              <a:rPr lang="it-IT" sz="13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l’innovaz</a:t>
            </a:r>
            <a:r>
              <a:rPr lang="it-IT" sz="1300" dirty="0" smtClean="0">
                <a:solidFill>
                  <a:schemeClr val="bg1"/>
                </a:solidFill>
                <a:latin typeface="Calibri"/>
                <a:ea typeface="Calibri"/>
              </a:rPr>
              <a:t>ione strategica </a:t>
            </a:r>
          </a:p>
          <a:p>
            <a:r>
              <a:rPr lang="it-IT" sz="1300" dirty="0" smtClean="0">
                <a:solidFill>
                  <a:schemeClr val="bg1"/>
                </a:solidFill>
                <a:latin typeface="Calibri"/>
                <a:ea typeface="Calibri"/>
              </a:rPr>
              <a:t>di significato</a:t>
            </a:r>
            <a:endParaRPr lang="it-IT" sz="13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3581649" y="246063"/>
            <a:ext cx="7108480" cy="73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it-IT" sz="2000" b="1" dirty="0" smtClean="0">
                <a:solidFill>
                  <a:srgbClr val="FFFFFF"/>
                </a:solidFill>
                <a:latin typeface="Calibri"/>
                <a:ea typeface="Calibri"/>
              </a:rPr>
              <a:t>Il modello di innovazione strategica</a:t>
            </a:r>
          </a:p>
          <a:p>
            <a:pPr>
              <a:spcBef>
                <a:spcPts val="200"/>
              </a:spcBef>
            </a:pPr>
            <a:r>
              <a:rPr lang="it-IT" sz="1300" dirty="0">
                <a:solidFill>
                  <a:schemeClr val="bg1"/>
                </a:solidFill>
                <a:latin typeface="Calibri"/>
                <a:cs typeface="Calibri"/>
              </a:rPr>
              <a:t>Il modello di innovazione strategica proposto si articola su piani progressivamente </a:t>
            </a:r>
          </a:p>
          <a:p>
            <a:r>
              <a:rPr lang="it-IT" sz="1300" dirty="0">
                <a:solidFill>
                  <a:schemeClr val="bg1"/>
                </a:solidFill>
                <a:latin typeface="Calibri"/>
                <a:cs typeface="Calibri"/>
              </a:rPr>
              <a:t>più operativi a livello sia di sistema di imprese che di singola impresa</a:t>
            </a:r>
            <a:r>
              <a:rPr lang="it-IT" sz="13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.</a:t>
            </a:r>
            <a:endParaRPr lang="it-IT" sz="13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7885112" y="1666129"/>
            <a:ext cx="286549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1300" dirty="0">
                <a:solidFill>
                  <a:schemeClr val="bg1"/>
                </a:solidFill>
                <a:latin typeface="Calibri"/>
                <a:ea typeface="Calibri"/>
              </a:rPr>
              <a:t>Qual è la visione </a:t>
            </a:r>
          </a:p>
          <a:p>
            <a:pPr algn="r"/>
            <a:r>
              <a:rPr lang="it-IT" sz="1300" dirty="0">
                <a:solidFill>
                  <a:schemeClr val="bg1"/>
                </a:solidFill>
                <a:latin typeface="Calibri"/>
                <a:ea typeface="Calibri"/>
              </a:rPr>
              <a:t>della tua impresa?</a:t>
            </a:r>
            <a:endParaRPr lang="it-IT" sz="13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7885112" y="2377084"/>
            <a:ext cx="286549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1300" dirty="0">
                <a:solidFill>
                  <a:schemeClr val="bg1"/>
                </a:solidFill>
                <a:latin typeface="Calibri"/>
                <a:ea typeface="Calibri"/>
              </a:rPr>
              <a:t>Qual è la missione</a:t>
            </a:r>
          </a:p>
          <a:p>
            <a:pPr algn="r"/>
            <a:r>
              <a:rPr lang="it-IT" sz="1300" dirty="0">
                <a:solidFill>
                  <a:schemeClr val="bg1"/>
                </a:solidFill>
                <a:latin typeface="Calibri"/>
                <a:ea typeface="Calibri"/>
              </a:rPr>
              <a:t>della tua impresa?</a:t>
            </a:r>
            <a:endParaRPr lang="it-IT" sz="13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38" name="Connettore 1 37"/>
          <p:cNvCxnSpPr/>
          <p:nvPr/>
        </p:nvCxnSpPr>
        <p:spPr>
          <a:xfrm flipH="1">
            <a:off x="6459763" y="2567924"/>
            <a:ext cx="27319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7885112" y="3199955"/>
            <a:ext cx="286549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1300" dirty="0">
                <a:solidFill>
                  <a:schemeClr val="bg1"/>
                </a:solidFill>
                <a:latin typeface="Calibri"/>
                <a:ea typeface="Calibri"/>
              </a:rPr>
              <a:t>Qual è la strategia</a:t>
            </a:r>
          </a:p>
          <a:p>
            <a:pPr algn="r"/>
            <a:r>
              <a:rPr lang="it-IT" sz="1300" dirty="0">
                <a:solidFill>
                  <a:schemeClr val="bg1"/>
                </a:solidFill>
                <a:latin typeface="Calibri"/>
                <a:ea typeface="Calibri"/>
              </a:rPr>
              <a:t>della tua impresa?</a:t>
            </a:r>
            <a:endParaRPr lang="it-IT" sz="13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40" name="Connettore 1 39"/>
          <p:cNvCxnSpPr/>
          <p:nvPr/>
        </p:nvCxnSpPr>
        <p:spPr>
          <a:xfrm flipH="1" flipV="1">
            <a:off x="2951206" y="3391817"/>
            <a:ext cx="2147165" cy="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H="1">
            <a:off x="7346039" y="4305454"/>
            <a:ext cx="232076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8323681" y="4101532"/>
            <a:ext cx="242692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1300" dirty="0" smtClean="0">
                <a:solidFill>
                  <a:schemeClr val="bg1"/>
                </a:solidFill>
                <a:latin typeface="Calibri"/>
                <a:ea typeface="Calibri"/>
              </a:rPr>
              <a:t>Qual è il MB </a:t>
            </a:r>
          </a:p>
          <a:p>
            <a:pPr algn="r"/>
            <a:r>
              <a:rPr lang="it-IT" sz="1300" dirty="0">
                <a:solidFill>
                  <a:schemeClr val="bg1"/>
                </a:solidFill>
                <a:latin typeface="Calibri"/>
                <a:ea typeface="Calibri"/>
              </a:rPr>
              <a:t>della tua </a:t>
            </a:r>
            <a:r>
              <a:rPr lang="it-IT" sz="1300" dirty="0" smtClean="0">
                <a:solidFill>
                  <a:schemeClr val="bg1"/>
                </a:solidFill>
                <a:latin typeface="Calibri"/>
                <a:ea typeface="Calibri"/>
              </a:rPr>
              <a:t>impresa?</a:t>
            </a:r>
            <a:endParaRPr lang="it-IT" sz="13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50" name="Connettore 1 49"/>
          <p:cNvCxnSpPr/>
          <p:nvPr/>
        </p:nvCxnSpPr>
        <p:spPr>
          <a:xfrm flipH="1">
            <a:off x="3846620" y="4314589"/>
            <a:ext cx="1452760" cy="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 flipH="1">
            <a:off x="6744074" y="3391818"/>
            <a:ext cx="246588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5015881" y="1407003"/>
            <a:ext cx="2302746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300" b="1" dirty="0">
                <a:latin typeface="Calibri"/>
                <a:ea typeface="Calibri"/>
              </a:rPr>
              <a:t>Il tetraedro del valore</a:t>
            </a:r>
            <a:endParaRPr lang="it-IT" sz="1300" dirty="0"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REALTÀ AZIENDALE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/>
              <a:t>La storia di </a:t>
            </a:r>
            <a:r>
              <a:rPr lang="it-IT" dirty="0" err="1" smtClean="0"/>
              <a:t>Oikos</a:t>
            </a:r>
            <a:endParaRPr lang="it-IT" dirty="0"/>
          </a:p>
        </p:txBody>
      </p:sp>
      <p:sp>
        <p:nvSpPr>
          <p:cNvPr id="51" name="CasellaDiTesto 50"/>
          <p:cNvSpPr txBox="1"/>
          <p:nvPr/>
        </p:nvSpPr>
        <p:spPr>
          <a:xfrm>
            <a:off x="6645461" y="5025322"/>
            <a:ext cx="117870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it-IT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cs typeface="Calibri"/>
              </a:rPr>
              <a:t>Nascita </a:t>
            </a:r>
          </a:p>
          <a:p>
            <a:pPr lvl="0"/>
            <a:r>
              <a:rPr lang="it-IT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cs typeface="Calibri"/>
              </a:rPr>
              <a:t>della linea </a:t>
            </a:r>
            <a:r>
              <a:rPr lang="it-IT" sz="1200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cs typeface="Calibri"/>
              </a:rPr>
              <a:t>Tekno</a:t>
            </a:r>
            <a:endParaRPr lang="it-IT" sz="1200" i="1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  <a:cs typeface="Calibri"/>
            </a:endParaRPr>
          </a:p>
        </p:txBody>
      </p:sp>
      <p:cxnSp>
        <p:nvCxnSpPr>
          <p:cNvPr id="55" name="Connettore 1 54"/>
          <p:cNvCxnSpPr/>
          <p:nvPr/>
        </p:nvCxnSpPr>
        <p:spPr>
          <a:xfrm>
            <a:off x="7542044" y="1765241"/>
            <a:ext cx="3279" cy="4343265"/>
          </a:xfrm>
          <a:prstGeom prst="line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/>
          <p:cNvSpPr txBox="1"/>
          <p:nvPr/>
        </p:nvSpPr>
        <p:spPr>
          <a:xfrm>
            <a:off x="6683025" y="2758080"/>
            <a:ext cx="1195842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Nascita </a:t>
            </a:r>
            <a:r>
              <a:rPr lang="it-IT" sz="12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linea </a:t>
            </a:r>
            <a:r>
              <a:rPr lang="it-IT" sz="1200" i="1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Evolution</a:t>
            </a:r>
            <a:r>
              <a:rPr lang="it-IT" sz="1200" i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it-IT" sz="12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porta </a:t>
            </a:r>
            <a:r>
              <a:rPr lang="it-IT" sz="120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pluri</a:t>
            </a:r>
            <a:endParaRPr lang="it-IT" sz="1200" dirty="0" smtClean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it-IT" sz="12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prestazionale</a:t>
            </a:r>
            <a:endParaRPr lang="it-IT" sz="120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4102067" y="2755757"/>
            <a:ext cx="13000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Certificazioni ISO 9001 e </a:t>
            </a:r>
          </a:p>
          <a:p>
            <a:r>
              <a:rPr lang="it-IT" sz="12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ISO 14001</a:t>
            </a:r>
            <a:endParaRPr lang="it-IT" sz="120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8" name="Rettangolo 57"/>
          <p:cNvSpPr/>
          <p:nvPr/>
        </p:nvSpPr>
        <p:spPr>
          <a:xfrm>
            <a:off x="1615653" y="1560708"/>
            <a:ext cx="3580495" cy="5088952"/>
          </a:xfrm>
          <a:prstGeom prst="rect">
            <a:avLst/>
          </a:prstGeom>
          <a:noFill/>
          <a:ln w="19050" cmpd="sng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latin typeface="Calibri"/>
              <a:cs typeface="Calibri"/>
            </a:endParaRPr>
          </a:p>
        </p:txBody>
      </p:sp>
      <p:cxnSp>
        <p:nvCxnSpPr>
          <p:cNvPr id="65" name="Connettore 1 64"/>
          <p:cNvCxnSpPr/>
          <p:nvPr/>
        </p:nvCxnSpPr>
        <p:spPr>
          <a:xfrm>
            <a:off x="5365789" y="1752144"/>
            <a:ext cx="0" cy="4687366"/>
          </a:xfrm>
          <a:prstGeom prst="line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1 65"/>
          <p:cNvCxnSpPr/>
          <p:nvPr/>
        </p:nvCxnSpPr>
        <p:spPr>
          <a:xfrm>
            <a:off x="1964264" y="1765239"/>
            <a:ext cx="0" cy="4054130"/>
          </a:xfrm>
          <a:prstGeom prst="line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asellaDiTesto 66"/>
          <p:cNvSpPr txBox="1"/>
          <p:nvPr/>
        </p:nvSpPr>
        <p:spPr>
          <a:xfrm>
            <a:off x="1751802" y="2425900"/>
            <a:ext cx="7592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1990</a:t>
            </a:r>
            <a:endParaRPr lang="it-IT" sz="1600" b="1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1751802" y="2756715"/>
            <a:ext cx="9142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Nascita di </a:t>
            </a:r>
            <a:r>
              <a:rPr lang="it-IT" sz="120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Oikos</a:t>
            </a:r>
            <a:r>
              <a:rPr lang="it-IT" sz="12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Venezia </a:t>
            </a:r>
            <a:r>
              <a:rPr lang="it-IT" sz="120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Srl</a:t>
            </a:r>
            <a:endParaRPr lang="it-IT" sz="120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1990451" y="4750273"/>
            <a:ext cx="7592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1991</a:t>
            </a:r>
            <a:endParaRPr lang="it-IT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1990451" y="5080707"/>
            <a:ext cx="12554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Prima </a:t>
            </a:r>
            <a:r>
              <a:rPr lang="it-IT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partecipazi-one</a:t>
            </a:r>
            <a:r>
              <a:rPr lang="it-IT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al Saie2</a:t>
            </a:r>
            <a:endParaRPr lang="it-IT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1" name="CasellaDiTesto 70"/>
          <p:cNvSpPr txBox="1"/>
          <p:nvPr/>
        </p:nvSpPr>
        <p:spPr>
          <a:xfrm>
            <a:off x="2585290" y="2374286"/>
            <a:ext cx="7592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1994</a:t>
            </a:r>
            <a:endParaRPr lang="it-IT" sz="1600" b="1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2" name="CasellaDiTesto 71"/>
          <p:cNvSpPr txBox="1"/>
          <p:nvPr/>
        </p:nvSpPr>
        <p:spPr>
          <a:xfrm>
            <a:off x="2585290" y="2743621"/>
            <a:ext cx="130000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Primo produttore di porte blindate ad effettuare test per l’abbattimento acustico</a:t>
            </a:r>
            <a:endParaRPr lang="it-IT" sz="120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3" name="CasellaDiTesto 72"/>
          <p:cNvSpPr txBox="1"/>
          <p:nvPr/>
        </p:nvSpPr>
        <p:spPr>
          <a:xfrm>
            <a:off x="5391975" y="4737178"/>
            <a:ext cx="7592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2005</a:t>
            </a:r>
            <a:endParaRPr lang="it-IT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4" name="CasellaDiTesto 73"/>
          <p:cNvSpPr txBox="1"/>
          <p:nvPr/>
        </p:nvSpPr>
        <p:spPr>
          <a:xfrm>
            <a:off x="5391976" y="5054517"/>
            <a:ext cx="117286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Nascita della linea </a:t>
            </a:r>
            <a:r>
              <a:rPr lang="it-IT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Synua</a:t>
            </a:r>
            <a:r>
              <a:rPr lang="it-IT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grazie alla collaborazione con uno studio di design</a:t>
            </a:r>
            <a:endParaRPr lang="it-IT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5" name="CasellaDiTesto 74"/>
          <p:cNvSpPr txBox="1"/>
          <p:nvPr/>
        </p:nvSpPr>
        <p:spPr>
          <a:xfrm>
            <a:off x="9109637" y="4771029"/>
            <a:ext cx="7592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2011</a:t>
            </a:r>
            <a:endParaRPr lang="it-IT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6" name="CasellaDiTesto 75"/>
          <p:cNvSpPr txBox="1"/>
          <p:nvPr/>
        </p:nvSpPr>
        <p:spPr>
          <a:xfrm>
            <a:off x="9109370" y="5088367"/>
            <a:ext cx="1229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Presentazione linea </a:t>
            </a:r>
            <a:r>
              <a:rPr lang="it-IT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Tekno</a:t>
            </a:r>
            <a:r>
              <a:rPr lang="it-IT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e menzione </a:t>
            </a:r>
            <a:r>
              <a:rPr lang="it-I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d’Onore Compasso D’Oro ADI con </a:t>
            </a:r>
            <a:r>
              <a:rPr lang="it-IT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Synua</a:t>
            </a:r>
            <a:r>
              <a:rPr lang="it-I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Vela </a:t>
            </a:r>
            <a:endParaRPr lang="it-IT" sz="1200" i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5563133" y="2425900"/>
            <a:ext cx="7592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2006</a:t>
            </a:r>
            <a:endParaRPr lang="it-IT" sz="1600" b="1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5563133" y="2782139"/>
            <a:ext cx="8760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Nascita </a:t>
            </a:r>
            <a:r>
              <a:rPr lang="it-IT" sz="12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di </a:t>
            </a:r>
            <a:r>
              <a:rPr lang="it-IT" sz="120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Synua</a:t>
            </a:r>
            <a:r>
              <a:rPr lang="it-IT" sz="12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1200" dirty="0" err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Wall</a:t>
            </a:r>
            <a:r>
              <a:rPr lang="it-IT" sz="12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12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System</a:t>
            </a:r>
            <a:endParaRPr lang="it-IT" sz="1200" i="1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9" name="CasellaDiTesto 78"/>
          <p:cNvSpPr txBox="1"/>
          <p:nvPr/>
        </p:nvSpPr>
        <p:spPr>
          <a:xfrm>
            <a:off x="1665302" y="1024447"/>
            <a:ext cx="3530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LA TECNOLOGIA E LE PRESTAZIONI FUNZIONALI</a:t>
            </a:r>
            <a:endParaRPr lang="it-IT" sz="140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0" name="CasellaDiTesto 79"/>
          <p:cNvSpPr txBox="1"/>
          <p:nvPr/>
        </p:nvSpPr>
        <p:spPr>
          <a:xfrm>
            <a:off x="5277218" y="1139755"/>
            <a:ext cx="3626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404040"/>
                </a:solidFill>
                <a:latin typeface="Calibri"/>
                <a:cs typeface="Calibri"/>
              </a:rPr>
              <a:t>IL DESIGN COME MODELLAZIONE</a:t>
            </a:r>
            <a:endParaRPr lang="it-IT" sz="1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81" name="CasellaDiTesto 80"/>
          <p:cNvSpPr txBox="1"/>
          <p:nvPr/>
        </p:nvSpPr>
        <p:spPr>
          <a:xfrm>
            <a:off x="8916463" y="998259"/>
            <a:ext cx="1659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IL DESIGN COME SIGNIFICATO</a:t>
            </a:r>
            <a:endParaRPr lang="it-IT" sz="140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82" name="Connettore 1 81"/>
          <p:cNvCxnSpPr/>
          <p:nvPr/>
        </p:nvCxnSpPr>
        <p:spPr>
          <a:xfrm>
            <a:off x="1756197" y="1752144"/>
            <a:ext cx="0" cy="1958676"/>
          </a:xfrm>
          <a:prstGeom prst="line">
            <a:avLst/>
          </a:prstGeom>
          <a:ln w="12700" cmpd="sng">
            <a:solidFill>
              <a:srgbClr val="7D2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1 82"/>
          <p:cNvCxnSpPr/>
          <p:nvPr/>
        </p:nvCxnSpPr>
        <p:spPr>
          <a:xfrm>
            <a:off x="2616368" y="1777375"/>
            <a:ext cx="0" cy="2566682"/>
          </a:xfrm>
          <a:prstGeom prst="line">
            <a:avLst/>
          </a:prstGeom>
          <a:ln w="12700" cmpd="sng">
            <a:solidFill>
              <a:srgbClr val="7D2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1 83"/>
          <p:cNvCxnSpPr/>
          <p:nvPr/>
        </p:nvCxnSpPr>
        <p:spPr>
          <a:xfrm>
            <a:off x="5558756" y="1815894"/>
            <a:ext cx="0" cy="2135794"/>
          </a:xfrm>
          <a:prstGeom prst="line">
            <a:avLst/>
          </a:prstGeom>
          <a:ln w="12700" cmpd="sng">
            <a:solidFill>
              <a:srgbClr val="7D2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CasellaDiTesto 84"/>
          <p:cNvSpPr txBox="1"/>
          <p:nvPr/>
        </p:nvSpPr>
        <p:spPr>
          <a:xfrm>
            <a:off x="6655559" y="4762409"/>
            <a:ext cx="8120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2007</a:t>
            </a:r>
            <a:endParaRPr lang="it-IT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6" name="CasellaDiTesto 85"/>
          <p:cNvSpPr txBox="1"/>
          <p:nvPr/>
        </p:nvSpPr>
        <p:spPr>
          <a:xfrm>
            <a:off x="6683026" y="2401841"/>
            <a:ext cx="7592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2008</a:t>
            </a:r>
            <a:endParaRPr lang="it-IT" sz="1600" b="1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7" name="CasellaDiTesto 86"/>
          <p:cNvSpPr txBox="1"/>
          <p:nvPr/>
        </p:nvSpPr>
        <p:spPr>
          <a:xfrm>
            <a:off x="7881087" y="2425900"/>
            <a:ext cx="7592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2010</a:t>
            </a:r>
            <a:endParaRPr lang="it-IT" sz="1600" b="1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8" name="CasellaDiTesto 87"/>
          <p:cNvSpPr txBox="1"/>
          <p:nvPr/>
        </p:nvSpPr>
        <p:spPr>
          <a:xfrm>
            <a:off x="7881088" y="2782139"/>
            <a:ext cx="102254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Nascita </a:t>
            </a:r>
            <a:r>
              <a:rPr lang="it-IT" sz="1200" dirty="0" err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iDoor</a:t>
            </a:r>
            <a:r>
              <a:rPr lang="it-IT" sz="12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, la prima blindata per interni </a:t>
            </a:r>
            <a:endParaRPr lang="it-IT" sz="1200" i="1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89" name="Connettore 1 88"/>
          <p:cNvCxnSpPr/>
          <p:nvPr/>
        </p:nvCxnSpPr>
        <p:spPr>
          <a:xfrm>
            <a:off x="7876710" y="1815894"/>
            <a:ext cx="0" cy="2135794"/>
          </a:xfrm>
          <a:prstGeom prst="line">
            <a:avLst/>
          </a:prstGeom>
          <a:ln w="12700" cmpd="sng">
            <a:solidFill>
              <a:srgbClr val="7D2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CasellaDiTesto 89"/>
          <p:cNvSpPr txBox="1"/>
          <p:nvPr/>
        </p:nvSpPr>
        <p:spPr>
          <a:xfrm>
            <a:off x="9200834" y="2451415"/>
            <a:ext cx="7592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2012</a:t>
            </a:r>
            <a:endParaRPr lang="it-IT" sz="1600" b="1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1" name="CasellaDiTesto 90"/>
          <p:cNvSpPr txBox="1"/>
          <p:nvPr/>
        </p:nvSpPr>
        <p:spPr>
          <a:xfrm>
            <a:off x="9200832" y="2807654"/>
            <a:ext cx="1257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it-IT" sz="12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Presentazione della nuova linea </a:t>
            </a:r>
            <a:r>
              <a:rPr lang="it-IT" sz="1200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Venezia-Materia</a:t>
            </a:r>
          </a:p>
        </p:txBody>
      </p:sp>
      <p:cxnSp>
        <p:nvCxnSpPr>
          <p:cNvPr id="92" name="Connettore 1 91"/>
          <p:cNvCxnSpPr/>
          <p:nvPr/>
        </p:nvCxnSpPr>
        <p:spPr>
          <a:xfrm>
            <a:off x="9196457" y="1841411"/>
            <a:ext cx="4377" cy="2110279"/>
          </a:xfrm>
          <a:prstGeom prst="line">
            <a:avLst/>
          </a:prstGeom>
          <a:ln w="12700" cmpd="sng">
            <a:solidFill>
              <a:srgbClr val="7D2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1 92"/>
          <p:cNvCxnSpPr/>
          <p:nvPr/>
        </p:nvCxnSpPr>
        <p:spPr>
          <a:xfrm>
            <a:off x="3880187" y="1777375"/>
            <a:ext cx="0" cy="4054130"/>
          </a:xfrm>
          <a:prstGeom prst="line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CasellaDiTesto 93"/>
          <p:cNvSpPr txBox="1"/>
          <p:nvPr/>
        </p:nvSpPr>
        <p:spPr>
          <a:xfrm>
            <a:off x="3906374" y="4762409"/>
            <a:ext cx="7592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1997</a:t>
            </a:r>
            <a:endParaRPr lang="it-IT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5" name="CasellaDiTesto 94"/>
          <p:cNvSpPr txBox="1"/>
          <p:nvPr/>
        </p:nvSpPr>
        <p:spPr>
          <a:xfrm>
            <a:off x="3906373" y="5092843"/>
            <a:ext cx="9549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Nuova sede produttiva di Gruaro (Ve)</a:t>
            </a:r>
            <a:endParaRPr lang="it-IT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6" name="CasellaDiTesto 95"/>
          <p:cNvSpPr txBox="1"/>
          <p:nvPr/>
        </p:nvSpPr>
        <p:spPr>
          <a:xfrm>
            <a:off x="4102066" y="2223135"/>
            <a:ext cx="958853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2001-</a:t>
            </a:r>
          </a:p>
          <a:p>
            <a:r>
              <a:rPr lang="it-IT" sz="16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2004</a:t>
            </a:r>
            <a:endParaRPr lang="it-IT" sz="1600" b="1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97" name="Connettore 1 96"/>
          <p:cNvCxnSpPr/>
          <p:nvPr/>
        </p:nvCxnSpPr>
        <p:spPr>
          <a:xfrm>
            <a:off x="4133145" y="1789513"/>
            <a:ext cx="0" cy="1798199"/>
          </a:xfrm>
          <a:prstGeom prst="line">
            <a:avLst/>
          </a:prstGeom>
          <a:ln w="12700" cmpd="sng">
            <a:solidFill>
              <a:srgbClr val="7D2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nettore 1 97"/>
          <p:cNvCxnSpPr/>
          <p:nvPr/>
        </p:nvCxnSpPr>
        <p:spPr>
          <a:xfrm>
            <a:off x="6601130" y="1722951"/>
            <a:ext cx="326" cy="4041035"/>
          </a:xfrm>
          <a:prstGeom prst="line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Rettangolo 98"/>
          <p:cNvSpPr/>
          <p:nvPr/>
        </p:nvSpPr>
        <p:spPr>
          <a:xfrm>
            <a:off x="9004083" y="1569074"/>
            <a:ext cx="1440000" cy="5088952"/>
          </a:xfrm>
          <a:prstGeom prst="rect">
            <a:avLst/>
          </a:prstGeom>
          <a:noFill/>
          <a:ln w="19050" cmpd="sng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latin typeface="Calibri"/>
              <a:cs typeface="Calibri"/>
            </a:endParaRPr>
          </a:p>
        </p:txBody>
      </p:sp>
      <p:sp>
        <p:nvSpPr>
          <p:cNvPr id="100" name="CasellaDiTesto 99"/>
          <p:cNvSpPr txBox="1"/>
          <p:nvPr/>
        </p:nvSpPr>
        <p:spPr>
          <a:xfrm>
            <a:off x="7581323" y="5067612"/>
            <a:ext cx="141257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it-IT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cs typeface="Calibri"/>
              </a:rPr>
              <a:t>Nascita </a:t>
            </a:r>
            <a:r>
              <a:rPr lang="it-IT" sz="12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cs typeface="Calibri"/>
              </a:rPr>
              <a:t>Synua</a:t>
            </a:r>
            <a:r>
              <a:rPr lang="it-IT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cs typeface="Calibri"/>
              </a:rPr>
              <a:t> Vela, la prima blindata completamente scorrevole </a:t>
            </a:r>
            <a:endParaRPr lang="it-IT" sz="1200" i="1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  <a:cs typeface="Calibri"/>
            </a:endParaRPr>
          </a:p>
        </p:txBody>
      </p:sp>
      <p:cxnSp>
        <p:nvCxnSpPr>
          <p:cNvPr id="101" name="Connettore 1 100"/>
          <p:cNvCxnSpPr/>
          <p:nvPr/>
        </p:nvCxnSpPr>
        <p:spPr>
          <a:xfrm>
            <a:off x="9053403" y="1785995"/>
            <a:ext cx="0" cy="4687366"/>
          </a:xfrm>
          <a:prstGeom prst="line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ttore 1 101"/>
          <p:cNvCxnSpPr/>
          <p:nvPr/>
        </p:nvCxnSpPr>
        <p:spPr>
          <a:xfrm>
            <a:off x="6678649" y="1791835"/>
            <a:ext cx="0" cy="2121334"/>
          </a:xfrm>
          <a:prstGeom prst="line">
            <a:avLst/>
          </a:prstGeom>
          <a:ln w="12700" cmpd="sng">
            <a:solidFill>
              <a:srgbClr val="7D2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ttore 2 102"/>
          <p:cNvCxnSpPr/>
          <p:nvPr/>
        </p:nvCxnSpPr>
        <p:spPr>
          <a:xfrm>
            <a:off x="1756197" y="1752146"/>
            <a:ext cx="8631934" cy="13095"/>
          </a:xfrm>
          <a:prstGeom prst="straightConnector1">
            <a:avLst/>
          </a:prstGeom>
          <a:ln w="38100" cmpd="sng">
            <a:solidFill>
              <a:schemeClr val="accent1">
                <a:lumMod val="50000"/>
              </a:schemeClr>
            </a:solidFill>
            <a:headEnd type="none"/>
            <a:tailEnd type="triangle"/>
          </a:ln>
          <a:effectLst>
            <a:glow rad="101600">
              <a:schemeClr val="tx1">
                <a:lumMod val="65000"/>
                <a:lumOff val="35000"/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CasellaDiTesto 103"/>
          <p:cNvSpPr txBox="1"/>
          <p:nvPr/>
        </p:nvSpPr>
        <p:spPr>
          <a:xfrm>
            <a:off x="7568230" y="4750273"/>
            <a:ext cx="75925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2009</a:t>
            </a:r>
            <a:endParaRPr lang="it-IT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05" name="Rettangolo 104"/>
          <p:cNvSpPr/>
          <p:nvPr/>
        </p:nvSpPr>
        <p:spPr>
          <a:xfrm>
            <a:off x="5269913" y="1569074"/>
            <a:ext cx="3646551" cy="5088952"/>
          </a:xfrm>
          <a:prstGeom prst="rect">
            <a:avLst/>
          </a:prstGeom>
          <a:noFill/>
          <a:ln w="19050" cmpd="sng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470642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REALTÀ AZIENDALE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/>
              <a:t>Le </a:t>
            </a:r>
            <a:r>
              <a:rPr lang="it-IT" dirty="0"/>
              <a:t>3 fasi: </a:t>
            </a:r>
            <a:r>
              <a:rPr lang="it-IT" dirty="0" smtClean="0"/>
              <a:t>la </a:t>
            </a:r>
            <a:r>
              <a:rPr lang="it-IT" dirty="0"/>
              <a:t>tecnologia e le prestazioni funzionali</a:t>
            </a:r>
          </a:p>
          <a:p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 rot="5400000">
            <a:off x="9054907" y="3227903"/>
            <a:ext cx="5077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>
                <a:solidFill>
                  <a:srgbClr val="667175"/>
                </a:solidFill>
              </a:rPr>
              <a:t>1990 – 2004</a:t>
            </a:r>
          </a:p>
        </p:txBody>
      </p:sp>
      <p:pic>
        <p:nvPicPr>
          <p:cNvPr id="19" name="Picture 3" descr="portarifles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466944" y="1447131"/>
            <a:ext cx="1572136" cy="220099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portapiu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2354645" y="1447132"/>
            <a:ext cx="1572136" cy="220099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portator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449057" y="4067076"/>
            <a:ext cx="1572136" cy="220099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 descr="portaji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4205263" y="4053619"/>
            <a:ext cx="1572136" cy="220099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portacastell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2336758" y="4067076"/>
            <a:ext cx="1572136" cy="220099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portacastello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4232748" y="1441893"/>
            <a:ext cx="1572136" cy="220099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3136" y="1214589"/>
            <a:ext cx="2435811" cy="34335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grpSp>
        <p:nvGrpSpPr>
          <p:cNvPr id="26" name="Gruppo 25"/>
          <p:cNvGrpSpPr>
            <a:grpSpLocks noChangeAspect="1"/>
          </p:cNvGrpSpPr>
          <p:nvPr/>
        </p:nvGrpSpPr>
        <p:grpSpPr>
          <a:xfrm>
            <a:off x="6903443" y="5005698"/>
            <a:ext cx="3788733" cy="1654971"/>
            <a:chOff x="695993" y="1635349"/>
            <a:chExt cx="8241496" cy="3600000"/>
          </a:xfrm>
        </p:grpSpPr>
        <p:pic>
          <p:nvPicPr>
            <p:cNvPr id="27" name="Picture 12" descr="cas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695993" y="1635349"/>
              <a:ext cx="2544748" cy="360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4" descr="ufficio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3544596" y="1635349"/>
              <a:ext cx="2542829" cy="360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6" descr="castello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6392006" y="1635349"/>
              <a:ext cx="2545483" cy="360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98460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REALTÀ AZIENDALE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/>
              <a:t>Le </a:t>
            </a:r>
            <a:r>
              <a:rPr lang="it-IT" dirty="0"/>
              <a:t>3 fasi: </a:t>
            </a:r>
            <a:r>
              <a:rPr lang="it-IT" dirty="0" smtClean="0"/>
              <a:t>il </a:t>
            </a:r>
            <a:r>
              <a:rPr lang="it-IT" dirty="0"/>
              <a:t>design come </a:t>
            </a:r>
            <a:r>
              <a:rPr lang="it-IT" dirty="0" smtClean="0"/>
              <a:t>modellazione</a:t>
            </a:r>
            <a:endParaRPr lang="it-IT" dirty="0"/>
          </a:p>
          <a:p>
            <a:endParaRPr lang="it-IT" dirty="0"/>
          </a:p>
        </p:txBody>
      </p:sp>
      <p:pic>
        <p:nvPicPr>
          <p:cNvPr id="28" name="Picture 9" descr="SYNUA_GRES_COR_T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449056" y="1280460"/>
            <a:ext cx="1631640" cy="2284296"/>
          </a:xfrm>
          <a:prstGeom prst="rect">
            <a:avLst/>
          </a:prstGeom>
          <a:ln>
            <a:solidFill>
              <a:srgbClr val="BFBFBF"/>
            </a:solidFill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2392588" y="1280460"/>
            <a:ext cx="1631640" cy="2284296"/>
          </a:xfrm>
          <a:prstGeom prst="rect">
            <a:avLst/>
          </a:prstGeom>
          <a:ln>
            <a:solidFill>
              <a:srgbClr val="BFBFBF"/>
            </a:solidFill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5"/>
          <a:srcRect r="47171"/>
          <a:stretch/>
        </p:blipFill>
        <p:spPr>
          <a:xfrm>
            <a:off x="4360126" y="1280041"/>
            <a:ext cx="1631640" cy="2284296"/>
          </a:xfrm>
          <a:prstGeom prst="rect">
            <a:avLst/>
          </a:prstGeom>
          <a:ln>
            <a:solidFill>
              <a:srgbClr val="BFBFBF"/>
            </a:solidFill>
          </a:ln>
          <a:effectLst/>
        </p:spPr>
      </p:pic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6"/>
          <a:srcRect l="12670" t="1073" r="8831" b="580"/>
          <a:stretch/>
        </p:blipFill>
        <p:spPr>
          <a:xfrm>
            <a:off x="4366247" y="3952268"/>
            <a:ext cx="1631640" cy="2284296"/>
          </a:xfrm>
          <a:prstGeom prst="rect">
            <a:avLst/>
          </a:prstGeom>
          <a:ln>
            <a:solidFill>
              <a:srgbClr val="BFBFBF"/>
            </a:solidFill>
          </a:ln>
          <a:effectLst/>
        </p:spPr>
      </p:pic>
      <p:pic>
        <p:nvPicPr>
          <p:cNvPr id="32" name="Picture 8" descr="OIKOS_iDoor_showro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449056" y="3952268"/>
            <a:ext cx="1631640" cy="2284296"/>
          </a:xfrm>
          <a:prstGeom prst="rect">
            <a:avLst/>
          </a:prstGeom>
          <a:ln>
            <a:solidFill>
              <a:srgbClr val="BFBFBF"/>
            </a:solidFill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8"/>
          <a:srcRect l="23704"/>
          <a:stretch/>
        </p:blipFill>
        <p:spPr>
          <a:xfrm>
            <a:off x="2399097" y="3952268"/>
            <a:ext cx="1623013" cy="2284296"/>
          </a:xfrm>
          <a:prstGeom prst="rect">
            <a:avLst/>
          </a:prstGeom>
          <a:ln>
            <a:solidFill>
              <a:srgbClr val="BFBFBF"/>
            </a:solidFill>
          </a:ln>
          <a:effectLst/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6007" y="3989962"/>
            <a:ext cx="1850344" cy="1242814"/>
          </a:xfrm>
          <a:prstGeom prst="rect">
            <a:avLst/>
          </a:prstGeom>
          <a:ln>
            <a:solidFill>
              <a:srgbClr val="BFBFBF"/>
            </a:solidFill>
          </a:ln>
          <a:effectLst/>
        </p:spPr>
      </p:pic>
      <p:pic>
        <p:nvPicPr>
          <p:cNvPr id="39" name="Picture 10" descr="Oikos_New o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6755614" y="5224565"/>
            <a:ext cx="1520785" cy="286282"/>
          </a:xfrm>
          <a:prstGeom prst="roundRect">
            <a:avLst>
              <a:gd name="adj" fmla="val 16667"/>
            </a:avLst>
          </a:prstGeom>
          <a:ln w="9525">
            <a:solidFill>
              <a:srgbClr val="BFBFBF"/>
            </a:solidFill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OikosSynuaCM_220x2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6909069" y="1791840"/>
            <a:ext cx="1573477" cy="1940873"/>
          </a:xfrm>
          <a:prstGeom prst="rect">
            <a:avLst/>
          </a:prstGeom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9" descr="logoSYNU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6836778" y="1953445"/>
            <a:ext cx="1731364" cy="346273"/>
          </a:xfrm>
          <a:prstGeom prst="roundRect">
            <a:avLst>
              <a:gd name="adj" fmla="val 16667"/>
            </a:avLst>
          </a:prstGeom>
          <a:ln w="9525">
            <a:solidFill>
              <a:srgbClr val="BFBFBF"/>
            </a:solidFill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1" descr="synua_stand_20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50972" y="1841436"/>
            <a:ext cx="1463584" cy="1891179"/>
          </a:xfrm>
          <a:prstGeom prst="rect">
            <a:avLst/>
          </a:prstGeom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" descr="synua_stand_201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0345" t="9152" r="7449" b="78844"/>
          <a:stretch/>
        </p:blipFill>
        <p:spPr>
          <a:xfrm>
            <a:off x="8684197" y="2010760"/>
            <a:ext cx="1247508" cy="600688"/>
          </a:xfrm>
          <a:prstGeom prst="rect">
            <a:avLst/>
          </a:prstGeom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iDoor_general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8100" y="3997438"/>
            <a:ext cx="1476456" cy="1853350"/>
          </a:xfrm>
          <a:prstGeom prst="rect">
            <a:avLst/>
          </a:prstGeom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asellaDiTesto 43"/>
          <p:cNvSpPr txBox="1"/>
          <p:nvPr/>
        </p:nvSpPr>
        <p:spPr>
          <a:xfrm rot="5400000">
            <a:off x="9054907" y="3227903"/>
            <a:ext cx="5077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>
                <a:solidFill>
                  <a:srgbClr val="667175"/>
                </a:solidFill>
              </a:rPr>
              <a:t>2005 – 2012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68966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REALTÀ AZIENDALE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/>
              <a:t>Le </a:t>
            </a:r>
            <a:r>
              <a:rPr lang="it-IT" dirty="0"/>
              <a:t>3 fasi: </a:t>
            </a:r>
            <a:r>
              <a:rPr lang="it-IT" dirty="0" smtClean="0"/>
              <a:t>il </a:t>
            </a:r>
            <a:r>
              <a:rPr lang="it-IT" dirty="0"/>
              <a:t>design come </a:t>
            </a:r>
            <a:r>
              <a:rPr lang="it-IT" dirty="0" smtClean="0"/>
              <a:t>significato</a:t>
            </a:r>
            <a:endParaRPr lang="it-IT" dirty="0"/>
          </a:p>
          <a:p>
            <a:endParaRPr lang="it-IT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/>
          <a:srcRect l="8517" r="55826"/>
          <a:stretch/>
        </p:blipFill>
        <p:spPr>
          <a:xfrm>
            <a:off x="2403341" y="4034091"/>
            <a:ext cx="1578476" cy="22134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/>
          <a:srcRect l="30054" r="26087"/>
          <a:stretch/>
        </p:blipFill>
        <p:spPr>
          <a:xfrm>
            <a:off x="547446" y="4034091"/>
            <a:ext cx="1581068" cy="22134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5"/>
          <a:srcRect l="58071" r="5469"/>
          <a:stretch/>
        </p:blipFill>
        <p:spPr>
          <a:xfrm>
            <a:off x="4333254" y="1458059"/>
            <a:ext cx="1581068" cy="22134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7" name="Immagine 16" descr="Schermata 03-2456357 alle 17.25.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375193" y="4034002"/>
            <a:ext cx="1581068" cy="22134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8" name="Immagine 17" descr="Schermata 03-2456357 alle 17.26.08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1619"/>
          <a:stretch/>
        </p:blipFill>
        <p:spPr>
          <a:xfrm>
            <a:off x="2401494" y="1459341"/>
            <a:ext cx="1581068" cy="22134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9" name="Immagine 18" descr="Schermata 03-2456357 alle 17.26.3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51982" y="1459341"/>
            <a:ext cx="1574702" cy="22134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0">
                    <a14:imgEffect>
                      <a14:backgroundRemoval t="0" b="98246" l="1770" r="960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1179" y="4694384"/>
            <a:ext cx="2682604" cy="202975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Immagine 20" descr="Schermata 03-2456357 alle 17.20.09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113179" y="1311103"/>
            <a:ext cx="2464109" cy="32626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22" name="CasellaDiTesto 21"/>
          <p:cNvSpPr txBox="1"/>
          <p:nvPr/>
        </p:nvSpPr>
        <p:spPr>
          <a:xfrm rot="5400000">
            <a:off x="9054907" y="3227903"/>
            <a:ext cx="5077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>
                <a:solidFill>
                  <a:srgbClr val="667175"/>
                </a:solidFill>
              </a:rPr>
              <a:t>2013 – …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47305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TETRAEDRO DEL VALORE</a:t>
            </a:r>
            <a:endParaRPr lang="it-IT" dirty="0"/>
          </a:p>
        </p:txBody>
      </p:sp>
      <p:sp>
        <p:nvSpPr>
          <p:cNvPr id="167" name="Rettangolo 166"/>
          <p:cNvSpPr/>
          <p:nvPr/>
        </p:nvSpPr>
        <p:spPr>
          <a:xfrm>
            <a:off x="83083" y="4095213"/>
            <a:ext cx="72000" cy="2290944"/>
          </a:xfrm>
          <a:prstGeom prst="rect">
            <a:avLst/>
          </a:prstGeom>
          <a:gradFill rotWithShape="1">
            <a:gsLst>
              <a:gs pos="0">
                <a:srgbClr val="FB890D">
                  <a:shade val="51000"/>
                  <a:satMod val="130000"/>
                </a:srgbClr>
              </a:gs>
              <a:gs pos="80000">
                <a:srgbClr val="FB890D">
                  <a:shade val="93000"/>
                  <a:satMod val="130000"/>
                </a:srgbClr>
              </a:gs>
              <a:gs pos="100000">
                <a:srgbClr val="FB890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8" name="Rettangolo 167"/>
          <p:cNvSpPr/>
          <p:nvPr/>
        </p:nvSpPr>
        <p:spPr>
          <a:xfrm>
            <a:off x="83083" y="2195982"/>
            <a:ext cx="72000" cy="1899231"/>
          </a:xfrm>
          <a:prstGeom prst="rect">
            <a:avLst/>
          </a:prstGeom>
          <a:gradFill rotWithShape="1">
            <a:gsLst>
              <a:gs pos="0">
                <a:srgbClr val="207EEF">
                  <a:shade val="51000"/>
                  <a:satMod val="130000"/>
                </a:srgbClr>
              </a:gs>
              <a:gs pos="80000">
                <a:srgbClr val="207EEF">
                  <a:shade val="93000"/>
                  <a:satMod val="130000"/>
                </a:srgbClr>
              </a:gs>
              <a:gs pos="100000">
                <a:srgbClr val="207EE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9" name="Rettangolo 168"/>
          <p:cNvSpPr/>
          <p:nvPr/>
        </p:nvSpPr>
        <p:spPr>
          <a:xfrm>
            <a:off x="83083" y="1341328"/>
            <a:ext cx="72000" cy="854654"/>
          </a:xfrm>
          <a:prstGeom prst="rect">
            <a:avLst/>
          </a:prstGeom>
          <a:gradFill rotWithShape="1">
            <a:gsLst>
              <a:gs pos="0">
                <a:srgbClr val="4FC501">
                  <a:shade val="51000"/>
                  <a:satMod val="130000"/>
                </a:srgbClr>
              </a:gs>
              <a:gs pos="80000">
                <a:srgbClr val="4FC501">
                  <a:shade val="93000"/>
                  <a:satMod val="130000"/>
                </a:srgbClr>
              </a:gs>
              <a:gs pos="100000">
                <a:srgbClr val="4FC501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0" name="Triangolo isoscele 159"/>
          <p:cNvSpPr/>
          <p:nvPr/>
        </p:nvSpPr>
        <p:spPr>
          <a:xfrm>
            <a:off x="1787362" y="1377104"/>
            <a:ext cx="3454037" cy="5044829"/>
          </a:xfrm>
          <a:prstGeom prst="triangle">
            <a:avLst/>
          </a:prstGeom>
          <a:solidFill>
            <a:srgbClr val="F2F2F2"/>
          </a:solidFill>
          <a:ln w="9525" cap="flat" cmpd="sng" algn="ctr">
            <a:solidFill>
              <a:srgbClr val="000000">
                <a:lumMod val="85000"/>
                <a:lumOff val="15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161" name="Connettore 1 160"/>
          <p:cNvCxnSpPr/>
          <p:nvPr/>
        </p:nvCxnSpPr>
        <p:spPr>
          <a:xfrm>
            <a:off x="1870453" y="6374453"/>
            <a:ext cx="3274035" cy="0"/>
          </a:xfrm>
          <a:prstGeom prst="line">
            <a:avLst/>
          </a:prstGeom>
          <a:noFill/>
          <a:ln w="38100" cap="flat" cmpd="sng" algn="ctr">
            <a:solidFill>
              <a:srgbClr val="FB890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62" name="Connettore 1 161"/>
          <p:cNvCxnSpPr/>
          <p:nvPr/>
        </p:nvCxnSpPr>
        <p:spPr>
          <a:xfrm>
            <a:off x="2630101" y="4130989"/>
            <a:ext cx="1763998" cy="0"/>
          </a:xfrm>
          <a:prstGeom prst="line">
            <a:avLst/>
          </a:prstGeom>
          <a:noFill/>
          <a:ln w="38100" cap="flat" cmpd="sng" algn="ctr">
            <a:solidFill>
              <a:srgbClr val="207EE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63" name="Connettore 1 162"/>
          <p:cNvCxnSpPr/>
          <p:nvPr/>
        </p:nvCxnSpPr>
        <p:spPr>
          <a:xfrm>
            <a:off x="3259186" y="2231758"/>
            <a:ext cx="504000" cy="0"/>
          </a:xfrm>
          <a:prstGeom prst="line">
            <a:avLst/>
          </a:prstGeom>
          <a:noFill/>
          <a:ln w="38100" cap="flat" cmpd="sng" algn="ctr">
            <a:solidFill>
              <a:srgbClr val="4FC50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64" name="CasellaDiTesto 163"/>
          <p:cNvSpPr txBox="1"/>
          <p:nvPr/>
        </p:nvSpPr>
        <p:spPr>
          <a:xfrm>
            <a:off x="8944684" y="5799342"/>
            <a:ext cx="1459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 BUILDING BLOCK DEL BUSINESS MODEL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5" name="CasellaDiTesto 164"/>
          <p:cNvSpPr txBox="1"/>
          <p:nvPr/>
        </p:nvSpPr>
        <p:spPr>
          <a:xfrm>
            <a:off x="8859693" y="3925210"/>
            <a:ext cx="1459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 TEMI STRATEGICI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6" name="CasellaDiTesto 165"/>
          <p:cNvSpPr txBox="1"/>
          <p:nvPr/>
        </p:nvSpPr>
        <p:spPr>
          <a:xfrm>
            <a:off x="8859693" y="1841313"/>
            <a:ext cx="1459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 SIGNIFICATI STRATEGICI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cxnSp>
        <p:nvCxnSpPr>
          <p:cNvPr id="170" name="Connettore 2 169"/>
          <p:cNvCxnSpPr/>
          <p:nvPr/>
        </p:nvCxnSpPr>
        <p:spPr>
          <a:xfrm>
            <a:off x="3959475" y="2231758"/>
            <a:ext cx="3026734" cy="0"/>
          </a:xfrm>
          <a:prstGeom prst="straightConnector1">
            <a:avLst/>
          </a:prstGeom>
          <a:noFill/>
          <a:ln w="25400" cap="flat" cmpd="sng" algn="ctr">
            <a:solidFill>
              <a:srgbClr val="000000">
                <a:lumMod val="75000"/>
                <a:lumOff val="25000"/>
              </a:srgbClr>
            </a:solidFill>
            <a:prstDash val="sysDash"/>
            <a:headEnd type="none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1" name="Connettore 2 170"/>
          <p:cNvCxnSpPr/>
          <p:nvPr/>
        </p:nvCxnSpPr>
        <p:spPr>
          <a:xfrm>
            <a:off x="4564822" y="4130989"/>
            <a:ext cx="2112779" cy="0"/>
          </a:xfrm>
          <a:prstGeom prst="straightConnector1">
            <a:avLst/>
          </a:prstGeom>
          <a:noFill/>
          <a:ln w="25400" cap="flat" cmpd="sng" algn="ctr">
            <a:solidFill>
              <a:srgbClr val="000000">
                <a:lumMod val="75000"/>
                <a:lumOff val="25000"/>
              </a:srgbClr>
            </a:solidFill>
            <a:prstDash val="sysDash"/>
            <a:headEnd type="none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2" name="Connettore 2 171"/>
          <p:cNvCxnSpPr/>
          <p:nvPr/>
        </p:nvCxnSpPr>
        <p:spPr>
          <a:xfrm>
            <a:off x="5336342" y="6374453"/>
            <a:ext cx="1341259" cy="0"/>
          </a:xfrm>
          <a:prstGeom prst="straightConnector1">
            <a:avLst/>
          </a:prstGeom>
          <a:noFill/>
          <a:ln w="25400" cap="flat" cmpd="sng" algn="ctr">
            <a:solidFill>
              <a:srgbClr val="000000">
                <a:lumMod val="75000"/>
                <a:lumOff val="25000"/>
              </a:srgbClr>
            </a:solidFill>
            <a:prstDash val="sysDash"/>
            <a:headEnd type="none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73" name="Gruppo 172"/>
          <p:cNvGrpSpPr/>
          <p:nvPr/>
        </p:nvGrpSpPr>
        <p:grpSpPr>
          <a:xfrm>
            <a:off x="6760728" y="5414985"/>
            <a:ext cx="2098965" cy="1030688"/>
            <a:chOff x="5400683" y="5379209"/>
            <a:chExt cx="2098965" cy="1030688"/>
          </a:xfrm>
        </p:grpSpPr>
        <p:pic>
          <p:nvPicPr>
            <p:cNvPr id="174" name="Immagine 173" descr="BM Canvas 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5400683" y="5379209"/>
              <a:ext cx="2098965" cy="1030688"/>
            </a:xfrm>
            <a:prstGeom prst="rect">
              <a:avLst/>
            </a:prstGeom>
          </p:spPr>
        </p:pic>
        <p:sp>
          <p:nvSpPr>
            <p:cNvPr id="175" name="Ovale 174"/>
            <p:cNvSpPr>
              <a:spLocks noChangeAspect="1"/>
            </p:cNvSpPr>
            <p:nvPr/>
          </p:nvSpPr>
          <p:spPr>
            <a:xfrm>
              <a:off x="5718688" y="5999234"/>
              <a:ext cx="108000" cy="90713"/>
            </a:xfrm>
            <a:prstGeom prst="ellipse">
              <a:avLst/>
            </a:prstGeom>
            <a:solidFill>
              <a:srgbClr val="FB890D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76" name="Ovale 175"/>
            <p:cNvSpPr>
              <a:spLocks noChangeAspect="1"/>
            </p:cNvSpPr>
            <p:nvPr/>
          </p:nvSpPr>
          <p:spPr>
            <a:xfrm>
              <a:off x="5786423" y="6175824"/>
              <a:ext cx="108000" cy="90713"/>
            </a:xfrm>
            <a:prstGeom prst="ellipse">
              <a:avLst/>
            </a:prstGeom>
            <a:solidFill>
              <a:srgbClr val="FB890D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77" name="Ovale 176"/>
            <p:cNvSpPr>
              <a:spLocks noChangeAspect="1"/>
            </p:cNvSpPr>
            <p:nvPr/>
          </p:nvSpPr>
          <p:spPr>
            <a:xfrm>
              <a:off x="6076703" y="6066969"/>
              <a:ext cx="108000" cy="90713"/>
            </a:xfrm>
            <a:prstGeom prst="ellipse">
              <a:avLst/>
            </a:prstGeom>
            <a:solidFill>
              <a:srgbClr val="FB890D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78" name="Ovale 177"/>
            <p:cNvSpPr>
              <a:spLocks noChangeAspect="1"/>
            </p:cNvSpPr>
            <p:nvPr/>
          </p:nvSpPr>
          <p:spPr>
            <a:xfrm>
              <a:off x="5907373" y="5752499"/>
              <a:ext cx="108000" cy="90713"/>
            </a:xfrm>
            <a:prstGeom prst="ellipse">
              <a:avLst/>
            </a:prstGeom>
            <a:solidFill>
              <a:srgbClr val="FB890D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79" name="Ovale 178"/>
            <p:cNvSpPr>
              <a:spLocks noChangeAspect="1"/>
            </p:cNvSpPr>
            <p:nvPr/>
          </p:nvSpPr>
          <p:spPr>
            <a:xfrm>
              <a:off x="6403268" y="5970209"/>
              <a:ext cx="108000" cy="90713"/>
            </a:xfrm>
            <a:prstGeom prst="ellipse">
              <a:avLst/>
            </a:prstGeom>
            <a:solidFill>
              <a:srgbClr val="FB890D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0" name="Ovale 179"/>
            <p:cNvSpPr>
              <a:spLocks noChangeAspect="1"/>
            </p:cNvSpPr>
            <p:nvPr/>
          </p:nvSpPr>
          <p:spPr>
            <a:xfrm>
              <a:off x="6246033" y="5595264"/>
              <a:ext cx="108000" cy="90713"/>
            </a:xfrm>
            <a:prstGeom prst="ellipse">
              <a:avLst/>
            </a:prstGeom>
            <a:solidFill>
              <a:srgbClr val="FB890D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1" name="Ovale 180"/>
            <p:cNvSpPr>
              <a:spLocks noChangeAspect="1"/>
            </p:cNvSpPr>
            <p:nvPr/>
          </p:nvSpPr>
          <p:spPr>
            <a:xfrm>
              <a:off x="6596788" y="5571074"/>
              <a:ext cx="108000" cy="90713"/>
            </a:xfrm>
            <a:prstGeom prst="ellipse">
              <a:avLst/>
            </a:prstGeom>
            <a:solidFill>
              <a:srgbClr val="FB890D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2" name="Ovale 181"/>
            <p:cNvSpPr>
              <a:spLocks noChangeAspect="1"/>
            </p:cNvSpPr>
            <p:nvPr/>
          </p:nvSpPr>
          <p:spPr>
            <a:xfrm>
              <a:off x="6681453" y="6151634"/>
              <a:ext cx="108000" cy="90713"/>
            </a:xfrm>
            <a:prstGeom prst="ellipse">
              <a:avLst/>
            </a:prstGeom>
            <a:solidFill>
              <a:srgbClr val="FB890D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3" name="Ovale 182"/>
            <p:cNvSpPr>
              <a:spLocks noChangeAspect="1"/>
            </p:cNvSpPr>
            <p:nvPr/>
          </p:nvSpPr>
          <p:spPr>
            <a:xfrm>
              <a:off x="6983828" y="6066969"/>
              <a:ext cx="108000" cy="90713"/>
            </a:xfrm>
            <a:prstGeom prst="ellipse">
              <a:avLst/>
            </a:prstGeom>
            <a:solidFill>
              <a:srgbClr val="FB890D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4" name="Ovale 183"/>
            <p:cNvSpPr>
              <a:spLocks noChangeAspect="1"/>
            </p:cNvSpPr>
            <p:nvPr/>
          </p:nvSpPr>
          <p:spPr>
            <a:xfrm>
              <a:off x="7160418" y="6170989"/>
              <a:ext cx="108000" cy="90713"/>
            </a:xfrm>
            <a:prstGeom prst="ellipse">
              <a:avLst/>
            </a:prstGeom>
            <a:solidFill>
              <a:srgbClr val="FB890D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5" name="Ovale 184"/>
            <p:cNvSpPr>
              <a:spLocks noChangeAspect="1"/>
            </p:cNvSpPr>
            <p:nvPr/>
          </p:nvSpPr>
          <p:spPr>
            <a:xfrm>
              <a:off x="6978993" y="5796044"/>
              <a:ext cx="108000" cy="90713"/>
            </a:xfrm>
            <a:prstGeom prst="ellipse">
              <a:avLst/>
            </a:prstGeom>
            <a:solidFill>
              <a:srgbClr val="FB890D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6" name="Ovale 185"/>
            <p:cNvSpPr>
              <a:spLocks noChangeAspect="1"/>
            </p:cNvSpPr>
            <p:nvPr/>
          </p:nvSpPr>
          <p:spPr>
            <a:xfrm>
              <a:off x="6853208" y="5682354"/>
              <a:ext cx="108000" cy="90713"/>
            </a:xfrm>
            <a:prstGeom prst="ellipse">
              <a:avLst/>
            </a:prstGeom>
            <a:solidFill>
              <a:srgbClr val="FB890D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grpSp>
        <p:nvGrpSpPr>
          <p:cNvPr id="187" name="Gruppo 186"/>
          <p:cNvGrpSpPr/>
          <p:nvPr/>
        </p:nvGrpSpPr>
        <p:grpSpPr>
          <a:xfrm>
            <a:off x="6760728" y="3171521"/>
            <a:ext cx="2098965" cy="1030688"/>
            <a:chOff x="5400683" y="3135745"/>
            <a:chExt cx="2098965" cy="1030688"/>
          </a:xfrm>
        </p:grpSpPr>
        <p:pic>
          <p:nvPicPr>
            <p:cNvPr id="188" name="Immagine 187" descr="BM Canvas 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5400683" y="3135745"/>
              <a:ext cx="2098965" cy="1030688"/>
            </a:xfrm>
            <a:prstGeom prst="rect">
              <a:avLst/>
            </a:prstGeom>
          </p:spPr>
        </p:pic>
        <p:sp>
          <p:nvSpPr>
            <p:cNvPr id="189" name="Ovale 188"/>
            <p:cNvSpPr>
              <a:spLocks noChangeAspect="1"/>
            </p:cNvSpPr>
            <p:nvPr/>
          </p:nvSpPr>
          <p:spPr>
            <a:xfrm>
              <a:off x="5725948" y="3744729"/>
              <a:ext cx="108000" cy="90713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90" name="Ovale 189"/>
            <p:cNvSpPr>
              <a:spLocks noChangeAspect="1"/>
            </p:cNvSpPr>
            <p:nvPr/>
          </p:nvSpPr>
          <p:spPr>
            <a:xfrm>
              <a:off x="5793683" y="3921319"/>
              <a:ext cx="108000" cy="90713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91" name="Ovale 190"/>
            <p:cNvSpPr>
              <a:spLocks noChangeAspect="1"/>
            </p:cNvSpPr>
            <p:nvPr/>
          </p:nvSpPr>
          <p:spPr>
            <a:xfrm>
              <a:off x="6083963" y="3812464"/>
              <a:ext cx="108000" cy="90713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92" name="Ovale 191"/>
            <p:cNvSpPr>
              <a:spLocks noChangeAspect="1"/>
            </p:cNvSpPr>
            <p:nvPr/>
          </p:nvSpPr>
          <p:spPr>
            <a:xfrm>
              <a:off x="5914633" y="3497994"/>
              <a:ext cx="108000" cy="90713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93" name="Ovale 192"/>
            <p:cNvSpPr>
              <a:spLocks noChangeAspect="1"/>
            </p:cNvSpPr>
            <p:nvPr/>
          </p:nvSpPr>
          <p:spPr>
            <a:xfrm>
              <a:off x="6410528" y="3715704"/>
              <a:ext cx="108000" cy="90713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94" name="Ovale 193"/>
            <p:cNvSpPr>
              <a:spLocks noChangeAspect="1"/>
            </p:cNvSpPr>
            <p:nvPr/>
          </p:nvSpPr>
          <p:spPr>
            <a:xfrm>
              <a:off x="6253293" y="3340759"/>
              <a:ext cx="108000" cy="90713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95" name="Ovale 194"/>
            <p:cNvSpPr>
              <a:spLocks noChangeAspect="1"/>
            </p:cNvSpPr>
            <p:nvPr/>
          </p:nvSpPr>
          <p:spPr>
            <a:xfrm>
              <a:off x="6604048" y="3316569"/>
              <a:ext cx="108000" cy="90713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96" name="Ovale 195"/>
            <p:cNvSpPr>
              <a:spLocks noChangeAspect="1"/>
            </p:cNvSpPr>
            <p:nvPr/>
          </p:nvSpPr>
          <p:spPr>
            <a:xfrm>
              <a:off x="6688713" y="3897129"/>
              <a:ext cx="108000" cy="90713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97" name="Ovale 196"/>
            <p:cNvSpPr>
              <a:spLocks noChangeAspect="1"/>
            </p:cNvSpPr>
            <p:nvPr/>
          </p:nvSpPr>
          <p:spPr>
            <a:xfrm>
              <a:off x="6991088" y="3812464"/>
              <a:ext cx="108000" cy="90713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98" name="Ovale 197"/>
            <p:cNvSpPr>
              <a:spLocks noChangeAspect="1"/>
            </p:cNvSpPr>
            <p:nvPr/>
          </p:nvSpPr>
          <p:spPr>
            <a:xfrm>
              <a:off x="7167678" y="3916484"/>
              <a:ext cx="108000" cy="90713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99" name="Ovale 198"/>
            <p:cNvSpPr>
              <a:spLocks noChangeAspect="1"/>
            </p:cNvSpPr>
            <p:nvPr/>
          </p:nvSpPr>
          <p:spPr>
            <a:xfrm>
              <a:off x="6986253" y="3541539"/>
              <a:ext cx="108000" cy="90713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00" name="Ovale 199"/>
            <p:cNvSpPr>
              <a:spLocks noChangeAspect="1"/>
            </p:cNvSpPr>
            <p:nvPr/>
          </p:nvSpPr>
          <p:spPr>
            <a:xfrm>
              <a:off x="6860468" y="3427849"/>
              <a:ext cx="108000" cy="90713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201" name="Connettore 1 200"/>
            <p:cNvCxnSpPr>
              <a:stCxn id="189" idx="7"/>
              <a:endCxn id="192" idx="3"/>
            </p:cNvCxnSpPr>
            <p:nvPr/>
          </p:nvCxnSpPr>
          <p:spPr>
            <a:xfrm flipV="1">
              <a:off x="5818132" y="3575422"/>
              <a:ext cx="112317" cy="182592"/>
            </a:xfrm>
            <a:prstGeom prst="line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2" name="Connettore 1 201"/>
            <p:cNvCxnSpPr>
              <a:stCxn id="192" idx="5"/>
              <a:endCxn id="191" idx="1"/>
            </p:cNvCxnSpPr>
            <p:nvPr/>
          </p:nvCxnSpPr>
          <p:spPr>
            <a:xfrm>
              <a:off x="6006817" y="3575422"/>
              <a:ext cx="92962" cy="250327"/>
            </a:xfrm>
            <a:prstGeom prst="line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3" name="Connettore 1 202"/>
            <p:cNvCxnSpPr>
              <a:stCxn id="191" idx="7"/>
              <a:endCxn id="194" idx="4"/>
            </p:cNvCxnSpPr>
            <p:nvPr/>
          </p:nvCxnSpPr>
          <p:spPr>
            <a:xfrm flipV="1">
              <a:off x="6176147" y="3431472"/>
              <a:ext cx="131146" cy="394277"/>
            </a:xfrm>
            <a:prstGeom prst="line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4" name="Connettore 1 203"/>
            <p:cNvCxnSpPr>
              <a:stCxn id="190" idx="5"/>
              <a:endCxn id="196" idx="2"/>
            </p:cNvCxnSpPr>
            <p:nvPr/>
          </p:nvCxnSpPr>
          <p:spPr>
            <a:xfrm flipV="1">
              <a:off x="5885867" y="3942486"/>
              <a:ext cx="802846" cy="56261"/>
            </a:xfrm>
            <a:prstGeom prst="line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5" name="Connettore 1 204"/>
            <p:cNvCxnSpPr>
              <a:stCxn id="196" idx="1"/>
              <a:endCxn id="193" idx="6"/>
            </p:cNvCxnSpPr>
            <p:nvPr/>
          </p:nvCxnSpPr>
          <p:spPr>
            <a:xfrm flipH="1" flipV="1">
              <a:off x="6518528" y="3761061"/>
              <a:ext cx="186001" cy="149353"/>
            </a:xfrm>
            <a:prstGeom prst="line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6" name="Connettore 1 205"/>
            <p:cNvCxnSpPr>
              <a:stCxn id="193" idx="0"/>
              <a:endCxn id="195" idx="4"/>
            </p:cNvCxnSpPr>
            <p:nvPr/>
          </p:nvCxnSpPr>
          <p:spPr>
            <a:xfrm flipV="1">
              <a:off x="6464528" y="3407282"/>
              <a:ext cx="193520" cy="308422"/>
            </a:xfrm>
            <a:prstGeom prst="line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7" name="Connettore 1 206"/>
            <p:cNvCxnSpPr>
              <a:stCxn id="200" idx="5"/>
              <a:endCxn id="199" idx="0"/>
            </p:cNvCxnSpPr>
            <p:nvPr/>
          </p:nvCxnSpPr>
          <p:spPr>
            <a:xfrm>
              <a:off x="6952652" y="3505277"/>
              <a:ext cx="87601" cy="36262"/>
            </a:xfrm>
            <a:prstGeom prst="line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8" name="Connettore 1 207"/>
            <p:cNvCxnSpPr>
              <a:stCxn id="197" idx="0"/>
              <a:endCxn id="199" idx="5"/>
            </p:cNvCxnSpPr>
            <p:nvPr/>
          </p:nvCxnSpPr>
          <p:spPr>
            <a:xfrm flipV="1">
              <a:off x="7045088" y="3618967"/>
              <a:ext cx="33349" cy="193497"/>
            </a:xfrm>
            <a:prstGeom prst="line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9" name="Connettore 1 208"/>
            <p:cNvCxnSpPr>
              <a:stCxn id="197" idx="5"/>
              <a:endCxn id="198" idx="1"/>
            </p:cNvCxnSpPr>
            <p:nvPr/>
          </p:nvCxnSpPr>
          <p:spPr>
            <a:xfrm>
              <a:off x="7083272" y="3889892"/>
              <a:ext cx="100222" cy="39877"/>
            </a:xfrm>
            <a:prstGeom prst="line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210" name="Gruppo 209"/>
          <p:cNvGrpSpPr/>
          <p:nvPr/>
        </p:nvGrpSpPr>
        <p:grpSpPr>
          <a:xfrm>
            <a:off x="7095019" y="1113076"/>
            <a:ext cx="1675887" cy="1189902"/>
            <a:chOff x="3376736" y="1536336"/>
            <a:chExt cx="1675887" cy="1189902"/>
          </a:xfrm>
        </p:grpSpPr>
        <p:grpSp>
          <p:nvGrpSpPr>
            <p:cNvPr id="211" name="Gruppo 210"/>
            <p:cNvGrpSpPr>
              <a:grpSpLocks noChangeAspect="1"/>
            </p:cNvGrpSpPr>
            <p:nvPr/>
          </p:nvGrpSpPr>
          <p:grpSpPr>
            <a:xfrm>
              <a:off x="3376736" y="1536336"/>
              <a:ext cx="1675887" cy="1189902"/>
              <a:chOff x="889486" y="1130514"/>
              <a:chExt cx="7576189" cy="5379192"/>
            </a:xfrm>
          </p:grpSpPr>
          <p:sp>
            <p:nvSpPr>
              <p:cNvPr id="216" name="Ovale 215"/>
              <p:cNvSpPr/>
              <p:nvPr/>
            </p:nvSpPr>
            <p:spPr>
              <a:xfrm>
                <a:off x="889486" y="5243368"/>
                <a:ext cx="1301720" cy="1266338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credenze</a:t>
                </a:r>
                <a:endParaRPr kumimoji="0" lang="it-IT" sz="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7" name="Ovale 216"/>
              <p:cNvSpPr/>
              <p:nvPr/>
            </p:nvSpPr>
            <p:spPr>
              <a:xfrm>
                <a:off x="7163955" y="5243368"/>
                <a:ext cx="1301720" cy="1266338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focus</a:t>
                </a:r>
                <a:endParaRPr kumimoji="0" lang="it-IT" sz="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8" name="Ovale 217"/>
              <p:cNvSpPr/>
              <p:nvPr/>
            </p:nvSpPr>
            <p:spPr>
              <a:xfrm>
                <a:off x="4027007" y="3230954"/>
                <a:ext cx="1301720" cy="1266338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scopo</a:t>
                </a:r>
                <a:endParaRPr kumimoji="0" lang="it-IT" sz="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9" name="Ovale 218"/>
              <p:cNvSpPr/>
              <p:nvPr/>
            </p:nvSpPr>
            <p:spPr>
              <a:xfrm>
                <a:off x="4027007" y="1130514"/>
                <a:ext cx="1301720" cy="1266338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valori</a:t>
                </a:r>
                <a:endParaRPr kumimoji="0" lang="it-IT" sz="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cxnSp>
            <p:nvCxnSpPr>
              <p:cNvPr id="220" name="Connettore 1 219"/>
              <p:cNvCxnSpPr>
                <a:stCxn id="216" idx="0"/>
                <a:endCxn id="219" idx="2"/>
              </p:cNvCxnSpPr>
              <p:nvPr/>
            </p:nvCxnSpPr>
            <p:spPr>
              <a:xfrm flipV="1">
                <a:off x="1540346" y="1763683"/>
                <a:ext cx="2486661" cy="3479686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21" name="Connettore 1 220"/>
              <p:cNvCxnSpPr>
                <a:stCxn id="219" idx="6"/>
                <a:endCxn id="217" idx="0"/>
              </p:cNvCxnSpPr>
              <p:nvPr/>
            </p:nvCxnSpPr>
            <p:spPr>
              <a:xfrm>
                <a:off x="5328726" y="1763683"/>
                <a:ext cx="2486089" cy="3479686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22" name="Connettore 1 221"/>
              <p:cNvCxnSpPr>
                <a:stCxn id="217" idx="2"/>
                <a:endCxn id="216" idx="6"/>
              </p:cNvCxnSpPr>
              <p:nvPr/>
            </p:nvCxnSpPr>
            <p:spPr>
              <a:xfrm flipH="1">
                <a:off x="2191206" y="5876537"/>
                <a:ext cx="497275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23" name="Connettore 1 222"/>
              <p:cNvCxnSpPr>
                <a:stCxn id="219" idx="4"/>
                <a:endCxn id="218" idx="0"/>
              </p:cNvCxnSpPr>
              <p:nvPr/>
            </p:nvCxnSpPr>
            <p:spPr>
              <a:xfrm>
                <a:off x="4677867" y="2396852"/>
                <a:ext cx="0" cy="834102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24" name="Connettore 1 223"/>
              <p:cNvCxnSpPr>
                <a:stCxn id="218" idx="3"/>
                <a:endCxn id="216" idx="7"/>
              </p:cNvCxnSpPr>
              <p:nvPr/>
            </p:nvCxnSpPr>
            <p:spPr>
              <a:xfrm flipH="1">
                <a:off x="2000574" y="4311841"/>
                <a:ext cx="2217065" cy="1116978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25" name="Connettore 1 224"/>
              <p:cNvCxnSpPr>
                <a:stCxn id="218" idx="5"/>
                <a:endCxn id="217" idx="1"/>
              </p:cNvCxnSpPr>
              <p:nvPr/>
            </p:nvCxnSpPr>
            <p:spPr>
              <a:xfrm>
                <a:off x="5138094" y="4311841"/>
                <a:ext cx="2216493" cy="1116978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212" name="Ovale 211"/>
            <p:cNvSpPr>
              <a:spLocks noChangeAspect="1"/>
            </p:cNvSpPr>
            <p:nvPr/>
          </p:nvSpPr>
          <p:spPr>
            <a:xfrm>
              <a:off x="3504547" y="2356119"/>
              <a:ext cx="179997" cy="179999"/>
            </a:xfrm>
            <a:prstGeom prst="ellipse">
              <a:avLst/>
            </a:prstGeom>
            <a:solidFill>
              <a:srgbClr val="4FC501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13" name="Ovale 212"/>
            <p:cNvSpPr>
              <a:spLocks noChangeAspect="1"/>
            </p:cNvSpPr>
            <p:nvPr/>
          </p:nvSpPr>
          <p:spPr>
            <a:xfrm>
              <a:off x="4761441" y="2356119"/>
              <a:ext cx="179997" cy="179999"/>
            </a:xfrm>
            <a:prstGeom prst="ellipse">
              <a:avLst/>
            </a:prstGeom>
            <a:solidFill>
              <a:srgbClr val="4FC501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14" name="Ovale 213"/>
            <p:cNvSpPr>
              <a:spLocks noChangeAspect="1"/>
            </p:cNvSpPr>
            <p:nvPr/>
          </p:nvSpPr>
          <p:spPr>
            <a:xfrm>
              <a:off x="4124744" y="1726456"/>
              <a:ext cx="179997" cy="179999"/>
            </a:xfrm>
            <a:prstGeom prst="ellipse">
              <a:avLst/>
            </a:prstGeom>
            <a:solidFill>
              <a:srgbClr val="4FC501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15" name="Ovale 214"/>
            <p:cNvSpPr>
              <a:spLocks noChangeAspect="1"/>
            </p:cNvSpPr>
            <p:nvPr/>
          </p:nvSpPr>
          <p:spPr>
            <a:xfrm>
              <a:off x="4124744" y="2177202"/>
              <a:ext cx="179997" cy="179999"/>
            </a:xfrm>
            <a:prstGeom prst="ellipse">
              <a:avLst/>
            </a:prstGeom>
            <a:solidFill>
              <a:srgbClr val="4FC501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7756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68" grpId="0" animBg="1"/>
      <p:bldP spid="1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TETRAEDRO DEL VALORE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/>
              <a:t>I </a:t>
            </a:r>
            <a:r>
              <a:rPr lang="it-IT" i="1" dirty="0" smtClean="0"/>
              <a:t>building </a:t>
            </a:r>
            <a:r>
              <a:rPr lang="it-IT" i="1" dirty="0" err="1" smtClean="0"/>
              <a:t>block</a:t>
            </a:r>
            <a:endParaRPr lang="it-IT" i="1" dirty="0"/>
          </a:p>
        </p:txBody>
      </p:sp>
      <p:grpSp>
        <p:nvGrpSpPr>
          <p:cNvPr id="41" name="Gruppo 40"/>
          <p:cNvGrpSpPr/>
          <p:nvPr/>
        </p:nvGrpSpPr>
        <p:grpSpPr>
          <a:xfrm>
            <a:off x="83083" y="1341328"/>
            <a:ext cx="72000" cy="5044829"/>
            <a:chOff x="59343" y="1341328"/>
            <a:chExt cx="72000" cy="5044829"/>
          </a:xfrm>
        </p:grpSpPr>
        <p:sp>
          <p:nvSpPr>
            <p:cNvPr id="42" name="Rettangolo 41"/>
            <p:cNvSpPr/>
            <p:nvPr/>
          </p:nvSpPr>
          <p:spPr>
            <a:xfrm>
              <a:off x="59343" y="4095213"/>
              <a:ext cx="72000" cy="2290944"/>
            </a:xfrm>
            <a:prstGeom prst="rect">
              <a:avLst/>
            </a:prstGeom>
            <a:ln>
              <a:solidFill>
                <a:srgbClr val="40404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59343" y="2195982"/>
              <a:ext cx="72000" cy="1899231"/>
            </a:xfrm>
            <a:prstGeom prst="rect">
              <a:avLst/>
            </a:prstGeom>
            <a:solidFill>
              <a:srgbClr val="F2F2F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59343" y="1341328"/>
              <a:ext cx="72000" cy="854654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40404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0" name="Immagine 39" descr="BM Canvas 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909"/>
          <a:stretch/>
        </p:blipFill>
        <p:spPr>
          <a:xfrm>
            <a:off x="515795" y="1269039"/>
            <a:ext cx="11186970" cy="5543687"/>
          </a:xfrm>
          <a:prstGeom prst="rect">
            <a:avLst/>
          </a:prstGeom>
        </p:spPr>
      </p:pic>
      <p:sp>
        <p:nvSpPr>
          <p:cNvPr id="45" name="CasellaDiTesto 44"/>
          <p:cNvSpPr txBox="1"/>
          <p:nvPr/>
        </p:nvSpPr>
        <p:spPr>
          <a:xfrm>
            <a:off x="2988018" y="2449273"/>
            <a:ext cx="1072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FORNITORI ESCLUSIVI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2988018" y="3177936"/>
            <a:ext cx="1072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FORNITORI PRESTIGIOSI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2988018" y="3860250"/>
            <a:ext cx="10728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STUDI DI DESIGN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1997702" y="4436861"/>
            <a:ext cx="82526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OPEROSITÀ DEL NORD EST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2253541" y="4959434"/>
            <a:ext cx="12131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SOSTENIBILITÀ FINANZIARIA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1530604" y="5391527"/>
            <a:ext cx="93419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CONOSCENZA DEL MERCATO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51" name="CasellaDiTesto 50"/>
          <p:cNvSpPr txBox="1"/>
          <p:nvPr/>
        </p:nvSpPr>
        <p:spPr>
          <a:xfrm>
            <a:off x="2498413" y="5457443"/>
            <a:ext cx="1072840" cy="461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PATRIMONIO CULTURALE</a:t>
            </a:r>
          </a:p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DEL TERRITORIO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1180701" y="6011200"/>
            <a:ext cx="1072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PERSONALE TECNICO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2393837" y="6011200"/>
            <a:ext cx="1072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CULTURA ORGANIZZATIVA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3879299" y="4807436"/>
            <a:ext cx="1072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RICERCA E SVILUPPO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55" name="CasellaDiTesto 54"/>
          <p:cNvSpPr txBox="1"/>
          <p:nvPr/>
        </p:nvSpPr>
        <p:spPr>
          <a:xfrm>
            <a:off x="3879299" y="5601014"/>
            <a:ext cx="1072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PRODUZIONE INTERNALIZZATA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9210335" y="4740855"/>
            <a:ext cx="1072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LE LINEE DI PRODOTTO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8929890" y="5270263"/>
            <a:ext cx="10728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VENEZIA MATERIA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9466309" y="5753010"/>
            <a:ext cx="1072840" cy="461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CARATTERISTICHE TRASVERSALI DEI PRODOTTI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59" name="CasellaDiTesto 58"/>
          <p:cNvSpPr txBox="1"/>
          <p:nvPr/>
        </p:nvSpPr>
        <p:spPr>
          <a:xfrm>
            <a:off x="8253175" y="3251403"/>
            <a:ext cx="1072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SETTORE SERRAMENTO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8236667" y="3874749"/>
            <a:ext cx="1072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SETTORE ARREDAMENTO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8236667" y="2601270"/>
            <a:ext cx="1072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LUXURY </a:t>
            </a:r>
          </a:p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REAL ESTATE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62" name="CasellaDiTesto 61"/>
          <p:cNvSpPr txBox="1"/>
          <p:nvPr/>
        </p:nvSpPr>
        <p:spPr>
          <a:xfrm>
            <a:off x="6543237" y="2753266"/>
            <a:ext cx="10728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ARCHITETTI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63" name="CasellaDiTesto 62"/>
          <p:cNvSpPr txBox="1"/>
          <p:nvPr/>
        </p:nvSpPr>
        <p:spPr>
          <a:xfrm>
            <a:off x="4415718" y="1869065"/>
            <a:ext cx="1072840" cy="461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PARTNERSHIP CON IMPRESE COMPLEMENTARI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64" name="CasellaDiTesto 63"/>
          <p:cNvSpPr txBox="1"/>
          <p:nvPr/>
        </p:nvSpPr>
        <p:spPr>
          <a:xfrm>
            <a:off x="6997132" y="4304823"/>
            <a:ext cx="10728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FIERE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7180335" y="4782843"/>
            <a:ext cx="1072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COMUNICAZIONE CARTACEA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7616076" y="5239529"/>
            <a:ext cx="1072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EVENTI PER LA FILIERA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6731396" y="5536830"/>
            <a:ext cx="1072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FORMAZIONE AGENTI E CLIENTI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7616076" y="5878341"/>
            <a:ext cx="10728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SITO INTERNET</a:t>
            </a:r>
            <a:endParaRPr lang="it-IT" sz="1000" b="1" dirty="0">
              <a:solidFill>
                <a:srgbClr val="D76724"/>
              </a:solidFill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6543237" y="6133003"/>
            <a:ext cx="10728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D76724"/>
                </a:solidFill>
              </a:rPr>
              <a:t>VISITE AZIENDALI</a:t>
            </a:r>
            <a:endParaRPr lang="it-IT" sz="1000" b="1" dirty="0">
              <a:solidFill>
                <a:srgbClr val="D767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70348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TETRAEDRO DEL VALORE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/>
              <a:t>I temi strategici</a:t>
            </a:r>
            <a:endParaRPr lang="it-IT" dirty="0"/>
          </a:p>
        </p:txBody>
      </p:sp>
      <p:grpSp>
        <p:nvGrpSpPr>
          <p:cNvPr id="161" name="Gruppo 160"/>
          <p:cNvGrpSpPr/>
          <p:nvPr/>
        </p:nvGrpSpPr>
        <p:grpSpPr>
          <a:xfrm>
            <a:off x="83083" y="1341328"/>
            <a:ext cx="72000" cy="5044829"/>
            <a:chOff x="59343" y="1341328"/>
            <a:chExt cx="72000" cy="5044829"/>
          </a:xfrm>
        </p:grpSpPr>
        <p:sp>
          <p:nvSpPr>
            <p:cNvPr id="162" name="Rettangolo 161"/>
            <p:cNvSpPr/>
            <p:nvPr/>
          </p:nvSpPr>
          <p:spPr>
            <a:xfrm>
              <a:off x="59343" y="4095213"/>
              <a:ext cx="72000" cy="2290944"/>
            </a:xfrm>
            <a:prstGeom prst="rect">
              <a:avLst/>
            </a:prstGeom>
            <a:solidFill>
              <a:srgbClr val="F2F2F2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63" name="Rettangolo 162"/>
            <p:cNvSpPr/>
            <p:nvPr/>
          </p:nvSpPr>
          <p:spPr>
            <a:xfrm>
              <a:off x="59343" y="2195982"/>
              <a:ext cx="72000" cy="1899231"/>
            </a:xfrm>
            <a:prstGeom prst="rect">
              <a:avLst/>
            </a:prstGeom>
            <a:gradFill rotWithShape="1">
              <a:gsLst>
                <a:gs pos="0">
                  <a:srgbClr val="207EEF">
                    <a:shade val="51000"/>
                    <a:satMod val="130000"/>
                  </a:srgbClr>
                </a:gs>
                <a:gs pos="80000">
                  <a:srgbClr val="207EEF">
                    <a:shade val="93000"/>
                    <a:satMod val="130000"/>
                  </a:srgbClr>
                </a:gs>
                <a:gs pos="100000">
                  <a:srgbClr val="207EEF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64" name="Rettangolo 163"/>
            <p:cNvSpPr/>
            <p:nvPr/>
          </p:nvSpPr>
          <p:spPr>
            <a:xfrm>
              <a:off x="59343" y="1341328"/>
              <a:ext cx="72000" cy="854654"/>
            </a:xfrm>
            <a:prstGeom prst="rect">
              <a:avLst/>
            </a:prstGeom>
            <a:solidFill>
              <a:srgbClr val="F2F2F2"/>
            </a:solidFill>
            <a:ln w="9525" cap="flat" cmpd="sng" algn="ctr">
              <a:solidFill>
                <a:srgbClr val="40404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grpSp>
        <p:nvGrpSpPr>
          <p:cNvPr id="234" name="Gruppo 233"/>
          <p:cNvGrpSpPr>
            <a:grpSpLocks noChangeAspect="1"/>
          </p:cNvGrpSpPr>
          <p:nvPr/>
        </p:nvGrpSpPr>
        <p:grpSpPr>
          <a:xfrm>
            <a:off x="1124387" y="1154170"/>
            <a:ext cx="9943226" cy="5566732"/>
            <a:chOff x="83090" y="1341327"/>
            <a:chExt cx="9060910" cy="5072766"/>
          </a:xfrm>
        </p:grpSpPr>
        <p:pic>
          <p:nvPicPr>
            <p:cNvPr id="160" name="Immagine 159" descr="BM Canvas 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909"/>
            <a:stretch/>
          </p:blipFill>
          <p:spPr>
            <a:xfrm>
              <a:off x="83090" y="1923972"/>
              <a:ext cx="9060910" cy="4490121"/>
            </a:xfrm>
            <a:prstGeom prst="rect">
              <a:avLst/>
            </a:prstGeom>
          </p:spPr>
        </p:pic>
        <p:grpSp>
          <p:nvGrpSpPr>
            <p:cNvPr id="165" name="Gruppo 164"/>
            <p:cNvGrpSpPr/>
            <p:nvPr/>
          </p:nvGrpSpPr>
          <p:grpSpPr>
            <a:xfrm>
              <a:off x="1679761" y="3412488"/>
              <a:ext cx="7358150" cy="2501809"/>
              <a:chOff x="1679761" y="3412488"/>
              <a:chExt cx="7358150" cy="2501809"/>
            </a:xfrm>
          </p:grpSpPr>
          <p:sp>
            <p:nvSpPr>
              <p:cNvPr id="166" name="CasellaDiTesto 165"/>
              <p:cNvSpPr txBox="1"/>
              <p:nvPr/>
            </p:nvSpPr>
            <p:spPr>
              <a:xfrm>
                <a:off x="7922522" y="3412488"/>
                <a:ext cx="1115389" cy="24038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>
                    <a:lumMod val="85000"/>
                    <a:lumOff val="15000"/>
                  </a:srgbClr>
                </a:solidFill>
              </a:ln>
            </p:spPr>
            <p:txBody>
              <a:bodyPr wrap="square" lIns="72000" tIns="46800" rIns="72000" bIns="468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COMPETENZA</a:t>
                </a:r>
                <a:endParaRPr kumimoji="0" lang="it-IT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cxnSp>
            <p:nvCxnSpPr>
              <p:cNvPr id="167" name="Connettore 1 166"/>
              <p:cNvCxnSpPr>
                <a:stCxn id="166" idx="1"/>
                <a:endCxn id="230" idx="0"/>
              </p:cNvCxnSpPr>
              <p:nvPr/>
            </p:nvCxnSpPr>
            <p:spPr>
              <a:xfrm flipH="1">
                <a:off x="5569973" y="3532680"/>
                <a:ext cx="2352549" cy="1871191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headEnd type="non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68" name="Connettore 1 167"/>
              <p:cNvCxnSpPr>
                <a:stCxn id="166" idx="1"/>
                <a:endCxn id="213" idx="3"/>
              </p:cNvCxnSpPr>
              <p:nvPr/>
            </p:nvCxnSpPr>
            <p:spPr>
              <a:xfrm flipH="1">
                <a:off x="1679761" y="3532680"/>
                <a:ext cx="6242761" cy="1879713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headEnd type="non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69" name="Connettore 1 168"/>
              <p:cNvCxnSpPr>
                <a:stCxn id="166" idx="1"/>
                <a:endCxn id="216" idx="3"/>
              </p:cNvCxnSpPr>
              <p:nvPr/>
            </p:nvCxnSpPr>
            <p:spPr>
              <a:xfrm flipH="1">
                <a:off x="2491233" y="3532680"/>
                <a:ext cx="5431289" cy="2381617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headEnd type="non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0" name="Gruppo 169"/>
            <p:cNvGrpSpPr/>
            <p:nvPr/>
          </p:nvGrpSpPr>
          <p:grpSpPr>
            <a:xfrm>
              <a:off x="544286" y="2115190"/>
              <a:ext cx="7240838" cy="3463777"/>
              <a:chOff x="544286" y="2115190"/>
              <a:chExt cx="7240838" cy="3463777"/>
            </a:xfrm>
          </p:grpSpPr>
          <p:grpSp>
            <p:nvGrpSpPr>
              <p:cNvPr id="171" name="Gruppo 170"/>
              <p:cNvGrpSpPr/>
              <p:nvPr/>
            </p:nvGrpSpPr>
            <p:grpSpPr>
              <a:xfrm>
                <a:off x="544286" y="2115190"/>
                <a:ext cx="7240838" cy="3463777"/>
                <a:chOff x="544286" y="2115190"/>
                <a:chExt cx="7240838" cy="3463777"/>
              </a:xfrm>
            </p:grpSpPr>
            <p:sp>
              <p:nvSpPr>
                <p:cNvPr id="173" name="CasellaDiTesto 172"/>
                <p:cNvSpPr txBox="1"/>
                <p:nvPr/>
              </p:nvSpPr>
              <p:spPr>
                <a:xfrm>
                  <a:off x="544286" y="2115190"/>
                  <a:ext cx="1425573" cy="24038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000000">
                      <a:lumMod val="85000"/>
                      <a:lumOff val="15000"/>
                    </a:srgbClr>
                  </a:solidFill>
                </a:ln>
              </p:spPr>
              <p:txBody>
                <a:bodyPr wrap="square" lIns="72000" tIns="46800" rIns="72000" bIns="4680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1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80"/>
                      </a:solidFill>
                      <a:effectLst/>
                      <a:uLnTx/>
                      <a:uFillTx/>
                      <a:latin typeface="Calibri"/>
                      <a:cs typeface="Calibri"/>
                    </a:rPr>
                    <a:t>INTERNALIZZAZIONE</a:t>
                  </a:r>
                  <a:endParaRPr kumimoji="0" lang="it-IT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80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74" name="Connettore 1 173"/>
                <p:cNvCxnSpPr>
                  <a:stCxn id="173" idx="2"/>
                  <a:endCxn id="221" idx="0"/>
                </p:cNvCxnSpPr>
                <p:nvPr/>
              </p:nvCxnSpPr>
              <p:spPr>
                <a:xfrm>
                  <a:off x="1257073" y="2355573"/>
                  <a:ext cx="6528051" cy="322339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0080"/>
                  </a:solidFill>
                  <a:prstDash val="solid"/>
                  <a:headEnd type="none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75" name="Connettore 1 174"/>
                <p:cNvCxnSpPr>
                  <a:stCxn id="173" idx="2"/>
                  <a:endCxn id="218" idx="0"/>
                </p:cNvCxnSpPr>
                <p:nvPr/>
              </p:nvCxnSpPr>
              <p:spPr>
                <a:xfrm>
                  <a:off x="1257073" y="2355573"/>
                  <a:ext cx="2002839" cy="310028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0080"/>
                  </a:solidFill>
                  <a:prstDash val="solid"/>
                  <a:headEnd type="none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cxnSp>
            <p:nvCxnSpPr>
              <p:cNvPr id="172" name="Connettore 1 171"/>
              <p:cNvCxnSpPr>
                <a:stCxn id="173" idx="2"/>
                <a:endCxn id="211" idx="0"/>
              </p:cNvCxnSpPr>
              <p:nvPr/>
            </p:nvCxnSpPr>
            <p:spPr>
              <a:xfrm>
                <a:off x="1257073" y="2355573"/>
                <a:ext cx="378575" cy="2157375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80"/>
                </a:solidFill>
                <a:prstDash val="solid"/>
                <a:headEnd type="non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6" name="Gruppo 175"/>
            <p:cNvGrpSpPr/>
            <p:nvPr/>
          </p:nvGrpSpPr>
          <p:grpSpPr>
            <a:xfrm>
              <a:off x="251843" y="2622471"/>
              <a:ext cx="6664331" cy="3327376"/>
              <a:chOff x="251843" y="2622471"/>
              <a:chExt cx="6664331" cy="3327376"/>
            </a:xfrm>
          </p:grpSpPr>
          <p:grpSp>
            <p:nvGrpSpPr>
              <p:cNvPr id="177" name="Gruppo 176"/>
              <p:cNvGrpSpPr/>
              <p:nvPr/>
            </p:nvGrpSpPr>
            <p:grpSpPr>
              <a:xfrm>
                <a:off x="251843" y="2622471"/>
                <a:ext cx="6664331" cy="3327376"/>
                <a:chOff x="251843" y="2622471"/>
                <a:chExt cx="6664331" cy="3327376"/>
              </a:xfrm>
            </p:grpSpPr>
            <p:cxnSp>
              <p:nvCxnSpPr>
                <p:cNvPr id="179" name="Connettore 1 178"/>
                <p:cNvCxnSpPr>
                  <a:stCxn id="185" idx="0"/>
                  <a:endCxn id="226" idx="1"/>
                </p:cNvCxnSpPr>
                <p:nvPr/>
              </p:nvCxnSpPr>
              <p:spPr>
                <a:xfrm flipV="1">
                  <a:off x="891724" y="2622471"/>
                  <a:ext cx="2368187" cy="721926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90"/>
                  </a:solidFill>
                  <a:prstDash val="solid"/>
                  <a:headEnd type="none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80" name="Connettore 1 179"/>
                <p:cNvCxnSpPr>
                  <a:stCxn id="185" idx="3"/>
                  <a:endCxn id="210" idx="1"/>
                </p:cNvCxnSpPr>
                <p:nvPr/>
              </p:nvCxnSpPr>
              <p:spPr>
                <a:xfrm>
                  <a:off x="1531604" y="3541717"/>
                  <a:ext cx="645467" cy="7777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90"/>
                  </a:solidFill>
                  <a:prstDash val="solid"/>
                  <a:headEnd type="none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81" name="Connettore 1 180"/>
                <p:cNvCxnSpPr>
                  <a:stCxn id="185" idx="2"/>
                  <a:endCxn id="214" idx="0"/>
                </p:cNvCxnSpPr>
                <p:nvPr/>
              </p:nvCxnSpPr>
              <p:spPr>
                <a:xfrm>
                  <a:off x="891724" y="3739037"/>
                  <a:ext cx="1249736" cy="1636146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90"/>
                  </a:solidFill>
                  <a:prstDash val="solid"/>
                  <a:headEnd type="none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82" name="Connettore 1 181"/>
                <p:cNvCxnSpPr>
                  <a:stCxn id="185" idx="3"/>
                  <a:endCxn id="232" idx="1"/>
                </p:cNvCxnSpPr>
                <p:nvPr/>
              </p:nvCxnSpPr>
              <p:spPr>
                <a:xfrm>
                  <a:off x="1531604" y="3541717"/>
                  <a:ext cx="3451495" cy="240813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90"/>
                  </a:solidFill>
                  <a:prstDash val="solid"/>
                  <a:headEnd type="none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83" name="Connettore 1 182"/>
                <p:cNvCxnSpPr>
                  <a:stCxn id="185" idx="3"/>
                  <a:endCxn id="220" idx="1"/>
                </p:cNvCxnSpPr>
                <p:nvPr/>
              </p:nvCxnSpPr>
              <p:spPr>
                <a:xfrm>
                  <a:off x="1531604" y="3541717"/>
                  <a:ext cx="5384570" cy="170935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90"/>
                  </a:solidFill>
                  <a:prstDash val="solid"/>
                  <a:headEnd type="none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84" name="Connettore 1 183"/>
                <p:cNvCxnSpPr>
                  <a:stCxn id="185" idx="3"/>
                  <a:endCxn id="228" idx="1"/>
                </p:cNvCxnSpPr>
                <p:nvPr/>
              </p:nvCxnSpPr>
              <p:spPr>
                <a:xfrm>
                  <a:off x="1531604" y="3541717"/>
                  <a:ext cx="3967514" cy="137767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90"/>
                  </a:solidFill>
                  <a:prstDash val="solid"/>
                  <a:headEnd type="none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185" name="CasellaDiTesto 184"/>
                <p:cNvSpPr txBox="1"/>
                <p:nvPr/>
              </p:nvSpPr>
              <p:spPr>
                <a:xfrm>
                  <a:off x="251843" y="3344397"/>
                  <a:ext cx="1279761" cy="39464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000000">
                      <a:lumMod val="85000"/>
                      <a:lumOff val="15000"/>
                    </a:srgbClr>
                  </a:solidFill>
                </a:ln>
              </p:spPr>
              <p:txBody>
                <a:bodyPr wrap="square" lIns="72000" tIns="46800" rIns="72000" bIns="4680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1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90"/>
                      </a:solidFill>
                      <a:effectLst/>
                      <a:uLnTx/>
                      <a:uFillTx/>
                      <a:latin typeface="Calibri"/>
                      <a:cs typeface="Calibri"/>
                    </a:rPr>
                    <a:t>VALORIZZAZIONE DEL TERRITORIO</a:t>
                  </a:r>
                  <a:endParaRPr kumimoji="0" lang="it-IT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78" name="Connettore 1 177"/>
              <p:cNvCxnSpPr>
                <a:stCxn id="185" idx="3"/>
                <a:endCxn id="231" idx="1"/>
              </p:cNvCxnSpPr>
              <p:nvPr/>
            </p:nvCxnSpPr>
            <p:spPr>
              <a:xfrm>
                <a:off x="1531604" y="3541717"/>
                <a:ext cx="4320444" cy="2201867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90"/>
                </a:solidFill>
                <a:prstDash val="solid"/>
                <a:headEnd type="non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86" name="Gruppo 185"/>
            <p:cNvGrpSpPr/>
            <p:nvPr/>
          </p:nvGrpSpPr>
          <p:grpSpPr>
            <a:xfrm>
              <a:off x="1999942" y="1341327"/>
              <a:ext cx="5577853" cy="4114530"/>
              <a:chOff x="1999942" y="1341327"/>
              <a:chExt cx="5577853" cy="4114530"/>
            </a:xfrm>
          </p:grpSpPr>
          <p:grpSp>
            <p:nvGrpSpPr>
              <p:cNvPr id="187" name="Gruppo 186"/>
              <p:cNvGrpSpPr/>
              <p:nvPr/>
            </p:nvGrpSpPr>
            <p:grpSpPr>
              <a:xfrm>
                <a:off x="2825437" y="1341327"/>
                <a:ext cx="2592136" cy="4114530"/>
                <a:chOff x="2825437" y="1341327"/>
                <a:chExt cx="2592136" cy="4114530"/>
              </a:xfrm>
            </p:grpSpPr>
            <p:sp>
              <p:nvSpPr>
                <p:cNvPr id="190" name="CasellaDiTesto 189"/>
                <p:cNvSpPr txBox="1"/>
                <p:nvPr/>
              </p:nvSpPr>
              <p:spPr>
                <a:xfrm>
                  <a:off x="2825437" y="1341327"/>
                  <a:ext cx="1115389" cy="39464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000000">
                      <a:lumMod val="85000"/>
                      <a:lumOff val="15000"/>
                    </a:srgbClr>
                  </a:solidFill>
                </a:ln>
              </p:spPr>
              <p:txBody>
                <a:bodyPr wrap="square" lIns="72000" tIns="46800" rIns="72000" bIns="4680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1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4FC501"/>
                      </a:solidFill>
                      <a:effectLst/>
                      <a:uLnTx/>
                      <a:uFillTx/>
                      <a:latin typeface="Calibri"/>
                      <a:cs typeface="Calibri"/>
                    </a:rPr>
                    <a:t>LEAN PRODUCTION</a:t>
                  </a:r>
                  <a:endParaRPr kumimoji="0" lang="it-IT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FC501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91" name="Connettore 1 190"/>
                <p:cNvCxnSpPr>
                  <a:stCxn id="190" idx="3"/>
                  <a:endCxn id="225" idx="0"/>
                </p:cNvCxnSpPr>
                <p:nvPr/>
              </p:nvCxnSpPr>
              <p:spPr>
                <a:xfrm>
                  <a:off x="3940826" y="1538648"/>
                  <a:ext cx="1476747" cy="161067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FC501"/>
                  </a:solidFill>
                  <a:prstDash val="solid"/>
                  <a:headEnd type="none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92" name="Connettore 1 191"/>
                <p:cNvCxnSpPr>
                  <a:stCxn id="190" idx="2"/>
                  <a:endCxn id="218" idx="0"/>
                </p:cNvCxnSpPr>
                <p:nvPr/>
              </p:nvCxnSpPr>
              <p:spPr>
                <a:xfrm flipH="1">
                  <a:off x="3259911" y="1735967"/>
                  <a:ext cx="123221" cy="371989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FC501"/>
                  </a:solidFill>
                  <a:prstDash val="solid"/>
                  <a:headEnd type="none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cxnSp>
            <p:nvCxnSpPr>
              <p:cNvPr id="188" name="Connettore 1 187"/>
              <p:cNvCxnSpPr>
                <a:stCxn id="190" idx="3"/>
                <a:endCxn id="219" idx="0"/>
              </p:cNvCxnSpPr>
              <p:nvPr/>
            </p:nvCxnSpPr>
            <p:spPr>
              <a:xfrm>
                <a:off x="3940826" y="1538648"/>
                <a:ext cx="3636969" cy="3220522"/>
              </a:xfrm>
              <a:prstGeom prst="line">
                <a:avLst/>
              </a:prstGeom>
              <a:noFill/>
              <a:ln w="19050" cap="flat" cmpd="sng" algn="ctr">
                <a:solidFill>
                  <a:srgbClr val="4FC501"/>
                </a:solidFill>
                <a:prstDash val="solid"/>
                <a:headEnd type="non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9" name="Connettore 1 188"/>
              <p:cNvCxnSpPr>
                <a:stCxn id="190" idx="2"/>
                <a:endCxn id="212" idx="0"/>
              </p:cNvCxnSpPr>
              <p:nvPr/>
            </p:nvCxnSpPr>
            <p:spPr>
              <a:xfrm flipH="1">
                <a:off x="1999942" y="1735967"/>
                <a:ext cx="1383190" cy="3200240"/>
              </a:xfrm>
              <a:prstGeom prst="line">
                <a:avLst/>
              </a:prstGeom>
              <a:noFill/>
              <a:ln w="19050" cap="flat" cmpd="sng" algn="ctr">
                <a:solidFill>
                  <a:srgbClr val="4FC501"/>
                </a:solidFill>
                <a:prstDash val="solid"/>
                <a:headEnd type="non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93" name="Gruppo 192"/>
            <p:cNvGrpSpPr/>
            <p:nvPr/>
          </p:nvGrpSpPr>
          <p:grpSpPr>
            <a:xfrm>
              <a:off x="2825437" y="1341327"/>
              <a:ext cx="3977105" cy="2767700"/>
              <a:chOff x="2825437" y="1341327"/>
              <a:chExt cx="3977105" cy="2767700"/>
            </a:xfrm>
          </p:grpSpPr>
          <p:grpSp>
            <p:nvGrpSpPr>
              <p:cNvPr id="194" name="Gruppo 193"/>
              <p:cNvGrpSpPr/>
              <p:nvPr/>
            </p:nvGrpSpPr>
            <p:grpSpPr>
              <a:xfrm>
                <a:off x="2825437" y="1341327"/>
                <a:ext cx="3963735" cy="2716337"/>
                <a:chOff x="2825437" y="1341327"/>
                <a:chExt cx="3963735" cy="2716337"/>
              </a:xfrm>
            </p:grpSpPr>
            <p:sp>
              <p:nvSpPr>
                <p:cNvPr id="197" name="CasellaDiTesto 196"/>
                <p:cNvSpPr txBox="1"/>
                <p:nvPr/>
              </p:nvSpPr>
              <p:spPr>
                <a:xfrm>
                  <a:off x="5135499" y="1341327"/>
                  <a:ext cx="1115389" cy="24038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000000">
                      <a:lumMod val="85000"/>
                      <a:lumOff val="15000"/>
                    </a:srgbClr>
                  </a:solidFill>
                </a:ln>
              </p:spPr>
              <p:txBody>
                <a:bodyPr wrap="square" lIns="72000" tIns="46800" rIns="72000" bIns="4680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1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6600"/>
                      </a:solidFill>
                      <a:effectLst/>
                      <a:uLnTx/>
                      <a:uFillTx/>
                      <a:latin typeface="Calibri"/>
                      <a:cs typeface="Calibri"/>
                    </a:rPr>
                    <a:t>ALTO DI GAMMA</a:t>
                  </a:r>
                  <a:endParaRPr kumimoji="0" lang="it-IT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98" name="Connettore 1 197"/>
                <p:cNvCxnSpPr>
                  <a:stCxn id="197" idx="2"/>
                  <a:endCxn id="223" idx="0"/>
                </p:cNvCxnSpPr>
                <p:nvPr/>
              </p:nvCxnSpPr>
              <p:spPr>
                <a:xfrm>
                  <a:off x="5693194" y="1581710"/>
                  <a:ext cx="1095978" cy="247595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6600"/>
                  </a:solidFill>
                  <a:prstDash val="solid"/>
                  <a:headEnd type="none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99" name="Connettore 1 198"/>
                <p:cNvCxnSpPr>
                  <a:stCxn id="197" idx="1"/>
                  <a:endCxn id="226" idx="0"/>
                </p:cNvCxnSpPr>
                <p:nvPr/>
              </p:nvCxnSpPr>
              <p:spPr>
                <a:xfrm flipH="1">
                  <a:off x="3694386" y="1461519"/>
                  <a:ext cx="1441113" cy="971637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6600"/>
                  </a:solidFill>
                  <a:prstDash val="solid"/>
                  <a:headEnd type="none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200" name="Connettore 1 199"/>
                <p:cNvCxnSpPr>
                  <a:stCxn id="197" idx="3"/>
                  <a:endCxn id="224" idx="0"/>
                </p:cNvCxnSpPr>
                <p:nvPr/>
              </p:nvCxnSpPr>
              <p:spPr>
                <a:xfrm>
                  <a:off x="6250888" y="1461519"/>
                  <a:ext cx="538284" cy="1564688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6600"/>
                  </a:solidFill>
                  <a:prstDash val="solid"/>
                  <a:headEnd type="none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201" name="Connettore 1 200"/>
                <p:cNvCxnSpPr>
                  <a:stCxn id="197" idx="2"/>
                  <a:endCxn id="225" idx="0"/>
                </p:cNvCxnSpPr>
                <p:nvPr/>
              </p:nvCxnSpPr>
              <p:spPr>
                <a:xfrm flipH="1">
                  <a:off x="5417574" y="1581710"/>
                  <a:ext cx="275620" cy="1567607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6600"/>
                  </a:solidFill>
                  <a:prstDash val="solid"/>
                  <a:headEnd type="none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202" name="Connettore 1 201"/>
                <p:cNvCxnSpPr>
                  <a:stCxn id="197" idx="1"/>
                  <a:endCxn id="210" idx="3"/>
                </p:cNvCxnSpPr>
                <p:nvPr/>
              </p:nvCxnSpPr>
              <p:spPr>
                <a:xfrm flipH="1">
                  <a:off x="2825437" y="1461519"/>
                  <a:ext cx="2310062" cy="215797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6600"/>
                  </a:solidFill>
                  <a:prstDash val="solid"/>
                  <a:headEnd type="none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cxnSp>
            <p:nvCxnSpPr>
              <p:cNvPr id="195" name="Connettore 1 194"/>
              <p:cNvCxnSpPr>
                <a:stCxn id="197" idx="2"/>
                <a:endCxn id="222" idx="0"/>
              </p:cNvCxnSpPr>
              <p:nvPr/>
            </p:nvCxnSpPr>
            <p:spPr>
              <a:xfrm>
                <a:off x="5693194" y="1581710"/>
                <a:ext cx="1109348" cy="1971074"/>
              </a:xfrm>
              <a:prstGeom prst="line">
                <a:avLst/>
              </a:prstGeom>
              <a:noFill/>
              <a:ln w="19050" cap="flat" cmpd="sng" algn="ctr">
                <a:solidFill>
                  <a:srgbClr val="FF6600"/>
                </a:solidFill>
                <a:prstDash val="solid"/>
                <a:headEnd type="non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96" name="Connettore 1 195"/>
              <p:cNvCxnSpPr>
                <a:stCxn id="197" idx="1"/>
                <a:endCxn id="233" idx="3"/>
              </p:cNvCxnSpPr>
              <p:nvPr/>
            </p:nvCxnSpPr>
            <p:spPr>
              <a:xfrm flipH="1">
                <a:off x="2972491" y="1461519"/>
                <a:ext cx="2163008" cy="2647508"/>
              </a:xfrm>
              <a:prstGeom prst="line">
                <a:avLst/>
              </a:prstGeom>
              <a:noFill/>
              <a:ln w="19050" cap="flat" cmpd="sng" algn="ctr">
                <a:solidFill>
                  <a:srgbClr val="FF6600"/>
                </a:solidFill>
                <a:prstDash val="solid"/>
                <a:headEnd type="non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03" name="Gruppo 202"/>
            <p:cNvGrpSpPr/>
            <p:nvPr/>
          </p:nvGrpSpPr>
          <p:grpSpPr>
            <a:xfrm>
              <a:off x="3259912" y="2034399"/>
              <a:ext cx="5412374" cy="2778697"/>
              <a:chOff x="3259912" y="2034399"/>
              <a:chExt cx="5412374" cy="2778697"/>
            </a:xfrm>
          </p:grpSpPr>
          <p:grpSp>
            <p:nvGrpSpPr>
              <p:cNvPr id="204" name="Gruppo 203"/>
              <p:cNvGrpSpPr/>
              <p:nvPr/>
            </p:nvGrpSpPr>
            <p:grpSpPr>
              <a:xfrm>
                <a:off x="3259912" y="2034399"/>
                <a:ext cx="5412374" cy="2778697"/>
                <a:chOff x="3259912" y="2034399"/>
                <a:chExt cx="5412374" cy="2778697"/>
              </a:xfrm>
            </p:grpSpPr>
            <p:sp>
              <p:nvSpPr>
                <p:cNvPr id="206" name="CasellaDiTesto 205"/>
                <p:cNvSpPr txBox="1"/>
                <p:nvPr/>
              </p:nvSpPr>
              <p:spPr>
                <a:xfrm>
                  <a:off x="7350648" y="2034399"/>
                  <a:ext cx="1321638" cy="39463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000000">
                      <a:lumMod val="85000"/>
                      <a:lumOff val="15000"/>
                    </a:srgbClr>
                  </a:solidFill>
                </a:ln>
              </p:spPr>
              <p:txBody>
                <a:bodyPr wrap="square" lIns="72000" tIns="46800" rIns="72000" bIns="4680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1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8000FF"/>
                      </a:solidFill>
                      <a:effectLst/>
                      <a:uLnTx/>
                      <a:uFillTx/>
                      <a:latin typeface="Calibri"/>
                      <a:cs typeface="Calibri"/>
                    </a:rPr>
                    <a:t>ORGANIZZAZIONE INDUSTRIALE</a:t>
                  </a:r>
                  <a:endParaRPr kumimoji="0" lang="it-IT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207" name="Connettore 1 206"/>
                <p:cNvCxnSpPr>
                  <a:stCxn id="206" idx="1"/>
                  <a:endCxn id="217" idx="0"/>
                </p:cNvCxnSpPr>
                <p:nvPr/>
              </p:nvCxnSpPr>
              <p:spPr>
                <a:xfrm flipH="1">
                  <a:off x="3259912" y="2231719"/>
                  <a:ext cx="4090736" cy="2581377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8000FF"/>
                  </a:solidFill>
                  <a:prstDash val="solid"/>
                  <a:headEnd type="none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cxnSp>
            <p:nvCxnSpPr>
              <p:cNvPr id="205" name="Connettore 1 204"/>
              <p:cNvCxnSpPr>
                <a:stCxn id="206" idx="1"/>
                <a:endCxn id="224" idx="0"/>
              </p:cNvCxnSpPr>
              <p:nvPr/>
            </p:nvCxnSpPr>
            <p:spPr>
              <a:xfrm flipH="1">
                <a:off x="6789171" y="2231719"/>
                <a:ext cx="561477" cy="794489"/>
              </a:xfrm>
              <a:prstGeom prst="line">
                <a:avLst/>
              </a:prstGeom>
              <a:noFill/>
              <a:ln w="19050" cap="flat" cmpd="sng" algn="ctr">
                <a:solidFill>
                  <a:srgbClr val="8000FF"/>
                </a:solidFill>
                <a:prstDash val="solid"/>
                <a:headEnd type="non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08" name="Gruppo 207"/>
            <p:cNvGrpSpPr/>
            <p:nvPr/>
          </p:nvGrpSpPr>
          <p:grpSpPr>
            <a:xfrm>
              <a:off x="639702" y="2433157"/>
              <a:ext cx="7579895" cy="3607350"/>
              <a:chOff x="639702" y="2433157"/>
              <a:chExt cx="7579895" cy="3607350"/>
            </a:xfrm>
          </p:grpSpPr>
          <p:sp>
            <p:nvSpPr>
              <p:cNvPr id="209" name="CasellaDiTesto 208"/>
              <p:cNvSpPr txBox="1"/>
              <p:nvPr/>
            </p:nvSpPr>
            <p:spPr>
              <a:xfrm>
                <a:off x="2103542" y="2903098"/>
                <a:ext cx="868949" cy="252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FORNITORI ESCLUSIVI</a:t>
                </a:r>
              </a:p>
            </p:txBody>
          </p:sp>
          <p:sp>
            <p:nvSpPr>
              <p:cNvPr id="210" name="CasellaDiTesto 209"/>
              <p:cNvSpPr txBox="1"/>
              <p:nvPr/>
            </p:nvSpPr>
            <p:spPr>
              <a:xfrm>
                <a:off x="2177071" y="3493280"/>
                <a:ext cx="648366" cy="252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FORNITORI PRESTIGIOSI</a:t>
                </a:r>
              </a:p>
            </p:txBody>
          </p:sp>
          <p:sp>
            <p:nvSpPr>
              <p:cNvPr id="211" name="CasellaDiTesto 210"/>
              <p:cNvSpPr txBox="1"/>
              <p:nvPr/>
            </p:nvSpPr>
            <p:spPr>
              <a:xfrm>
                <a:off x="1301434" y="4512949"/>
                <a:ext cx="668424" cy="252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OPEROSITÀ DEL NORD EST</a:t>
                </a:r>
                <a:endParaRPr kumimoji="0" lang="it-IT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glow rad="190500">
                      <a:srgbClr val="FFFFFF">
                        <a:alpha val="70000"/>
                      </a:srgbClr>
                    </a:glow>
                  </a:effectLst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212" name="CasellaDiTesto 211"/>
              <p:cNvSpPr txBox="1"/>
              <p:nvPr/>
            </p:nvSpPr>
            <p:spPr>
              <a:xfrm>
                <a:off x="1508651" y="4936208"/>
                <a:ext cx="982582" cy="252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39700">
                        <a:srgbClr val="FFFFFF">
                          <a:alpha val="4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SOSTENIBILITÀ </a:t>
                </a: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FINANZIARIA</a:t>
                </a:r>
              </a:p>
            </p:txBody>
          </p:sp>
          <p:sp>
            <p:nvSpPr>
              <p:cNvPr id="213" name="CasellaDiTesto 212"/>
              <p:cNvSpPr txBox="1"/>
              <p:nvPr/>
            </p:nvSpPr>
            <p:spPr>
              <a:xfrm>
                <a:off x="923107" y="5286183"/>
                <a:ext cx="756654" cy="252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39700">
                        <a:srgbClr val="FFFFFF">
                          <a:alpha val="4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CONOSCENZA </a:t>
                </a: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DEL</a:t>
                </a:r>
                <a:r>
                  <a:rPr kumimoji="0" lang="it-IT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39700">
                        <a:srgbClr val="FFFFFF">
                          <a:alpha val="4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 </a:t>
                </a: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MERCATO</a:t>
                </a:r>
              </a:p>
            </p:txBody>
          </p:sp>
          <p:sp>
            <p:nvSpPr>
              <p:cNvPr id="214" name="CasellaDiTesto 213"/>
              <p:cNvSpPr txBox="1"/>
              <p:nvPr/>
            </p:nvSpPr>
            <p:spPr>
              <a:xfrm>
                <a:off x="1706986" y="5375182"/>
                <a:ext cx="868949" cy="3786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39700">
                        <a:srgbClr val="FFFFFF">
                          <a:alpha val="4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PATRIMONIO </a:t>
                </a:r>
                <a:r>
                  <a:rPr kumimoji="0" lang="it-IT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CULTURALE  DEL TERRITORIO</a:t>
                </a:r>
                <a:endParaRPr kumimoji="0" lang="it-IT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glow rad="190500">
                      <a:srgbClr val="FFFFFF">
                        <a:alpha val="70000"/>
                      </a:srgbClr>
                    </a:glow>
                  </a:effectLst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215" name="CasellaDiTesto 214"/>
              <p:cNvSpPr txBox="1"/>
              <p:nvPr/>
            </p:nvSpPr>
            <p:spPr>
              <a:xfrm>
                <a:off x="639702" y="5788088"/>
                <a:ext cx="868949" cy="252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39700">
                        <a:srgbClr val="FFFFFF">
                          <a:alpha val="4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PERSONALE </a:t>
                </a: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TECNICO</a:t>
                </a:r>
              </a:p>
            </p:txBody>
          </p:sp>
          <p:sp>
            <p:nvSpPr>
              <p:cNvPr id="216" name="CasellaDiTesto 215"/>
              <p:cNvSpPr txBox="1"/>
              <p:nvPr/>
            </p:nvSpPr>
            <p:spPr>
              <a:xfrm>
                <a:off x="1622284" y="5788088"/>
                <a:ext cx="868949" cy="252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39700">
                        <a:srgbClr val="FFFFFF">
                          <a:alpha val="4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CULTURA ORGANIZZATIVA</a:t>
                </a:r>
                <a:endParaRPr kumimoji="0" lang="it-IT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glow rad="139700">
                      <a:srgbClr val="FFFFFF">
                        <a:alpha val="40000"/>
                      </a:srgbClr>
                    </a:glow>
                  </a:effectLst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217" name="CasellaDiTesto 216"/>
              <p:cNvSpPr txBox="1"/>
              <p:nvPr/>
            </p:nvSpPr>
            <p:spPr>
              <a:xfrm>
                <a:off x="2825437" y="4813097"/>
                <a:ext cx="868949" cy="252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RICERCA E SVILUPPO</a:t>
                </a:r>
              </a:p>
            </p:txBody>
          </p:sp>
          <p:sp>
            <p:nvSpPr>
              <p:cNvPr id="218" name="CasellaDiTesto 217"/>
              <p:cNvSpPr txBox="1"/>
              <p:nvPr/>
            </p:nvSpPr>
            <p:spPr>
              <a:xfrm>
                <a:off x="2825437" y="5455857"/>
                <a:ext cx="868949" cy="252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PRODUZIONE INTERNALIZZATA</a:t>
                </a:r>
              </a:p>
            </p:txBody>
          </p:sp>
          <p:sp>
            <p:nvSpPr>
              <p:cNvPr id="219" name="CasellaDiTesto 218"/>
              <p:cNvSpPr txBox="1"/>
              <p:nvPr/>
            </p:nvSpPr>
            <p:spPr>
              <a:xfrm>
                <a:off x="7143321" y="4759170"/>
                <a:ext cx="868949" cy="252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LE LINEE DI PRODOTTO</a:t>
                </a:r>
              </a:p>
            </p:txBody>
          </p:sp>
          <p:sp>
            <p:nvSpPr>
              <p:cNvPr id="220" name="CasellaDiTesto 219"/>
              <p:cNvSpPr txBox="1"/>
              <p:nvPr/>
            </p:nvSpPr>
            <p:spPr>
              <a:xfrm>
                <a:off x="6916174" y="5187965"/>
                <a:ext cx="868949" cy="126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VENEZIA</a:t>
                </a:r>
                <a:r>
                  <a:rPr kumimoji="0" lang="it-IT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39700">
                        <a:srgbClr val="FFFFFF">
                          <a:alpha val="4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 </a:t>
                </a: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MATERIA</a:t>
                </a:r>
              </a:p>
            </p:txBody>
          </p:sp>
          <p:sp>
            <p:nvSpPr>
              <p:cNvPr id="221" name="CasellaDiTesto 220"/>
              <p:cNvSpPr txBox="1"/>
              <p:nvPr/>
            </p:nvSpPr>
            <p:spPr>
              <a:xfrm>
                <a:off x="7350648" y="5578967"/>
                <a:ext cx="868949" cy="3786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CARATTERISTICHE TRASVERSALI DEI PRODOTTI</a:t>
                </a:r>
              </a:p>
            </p:txBody>
          </p:sp>
          <p:sp>
            <p:nvSpPr>
              <p:cNvPr id="222" name="CasellaDiTesto 221"/>
              <p:cNvSpPr txBox="1"/>
              <p:nvPr/>
            </p:nvSpPr>
            <p:spPr>
              <a:xfrm>
                <a:off x="6368067" y="3552785"/>
                <a:ext cx="868949" cy="252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SETTORE SERRAMENTO</a:t>
                </a:r>
              </a:p>
            </p:txBody>
          </p:sp>
          <p:sp>
            <p:nvSpPr>
              <p:cNvPr id="223" name="CasellaDiTesto 222"/>
              <p:cNvSpPr txBox="1"/>
              <p:nvPr/>
            </p:nvSpPr>
            <p:spPr>
              <a:xfrm>
                <a:off x="6354697" y="4057665"/>
                <a:ext cx="868949" cy="252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SETTORE ARREDAMENTO</a:t>
                </a:r>
              </a:p>
            </p:txBody>
          </p:sp>
          <p:sp>
            <p:nvSpPr>
              <p:cNvPr id="224" name="CasellaDiTesto 223"/>
              <p:cNvSpPr txBox="1"/>
              <p:nvPr/>
            </p:nvSpPr>
            <p:spPr>
              <a:xfrm>
                <a:off x="6354697" y="3026208"/>
                <a:ext cx="868949" cy="252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39700">
                        <a:srgbClr val="FFFFFF">
                          <a:alpha val="4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LUXURY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REAL ESTATE</a:t>
                </a:r>
              </a:p>
            </p:txBody>
          </p:sp>
          <p:sp>
            <p:nvSpPr>
              <p:cNvPr id="225" name="CasellaDiTesto 224"/>
              <p:cNvSpPr txBox="1"/>
              <p:nvPr/>
            </p:nvSpPr>
            <p:spPr>
              <a:xfrm>
                <a:off x="4983099" y="3149318"/>
                <a:ext cx="868949" cy="126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ARCHITETTI</a:t>
                </a:r>
              </a:p>
            </p:txBody>
          </p:sp>
          <p:sp>
            <p:nvSpPr>
              <p:cNvPr id="226" name="CasellaDiTesto 225"/>
              <p:cNvSpPr txBox="1"/>
              <p:nvPr/>
            </p:nvSpPr>
            <p:spPr>
              <a:xfrm>
                <a:off x="3259911" y="2433157"/>
                <a:ext cx="868949" cy="3786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PARTNERSHIP CON IMPRESE COMPLEMENTARI</a:t>
                </a:r>
              </a:p>
            </p:txBody>
          </p:sp>
          <p:sp>
            <p:nvSpPr>
              <p:cNvPr id="227" name="CasellaDiTesto 226"/>
              <p:cNvSpPr txBox="1"/>
              <p:nvPr/>
            </p:nvSpPr>
            <p:spPr>
              <a:xfrm>
                <a:off x="5350733" y="4406005"/>
                <a:ext cx="868949" cy="126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FIERE</a:t>
                </a:r>
              </a:p>
            </p:txBody>
          </p:sp>
          <p:sp>
            <p:nvSpPr>
              <p:cNvPr id="228" name="CasellaDiTesto 227"/>
              <p:cNvSpPr txBox="1"/>
              <p:nvPr/>
            </p:nvSpPr>
            <p:spPr>
              <a:xfrm>
                <a:off x="5499118" y="4793178"/>
                <a:ext cx="868949" cy="252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COMUNICAZIONE CARTACEA</a:t>
                </a:r>
              </a:p>
            </p:txBody>
          </p:sp>
          <p:sp>
            <p:nvSpPr>
              <p:cNvPr id="229" name="CasellaDiTesto 228"/>
              <p:cNvSpPr txBox="1"/>
              <p:nvPr/>
            </p:nvSpPr>
            <p:spPr>
              <a:xfrm>
                <a:off x="5852048" y="5163072"/>
                <a:ext cx="868949" cy="252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EVENTI PER LA FILIERA</a:t>
                </a:r>
              </a:p>
            </p:txBody>
          </p:sp>
          <p:sp>
            <p:nvSpPr>
              <p:cNvPr id="230" name="CasellaDiTesto 229"/>
              <p:cNvSpPr txBox="1"/>
              <p:nvPr/>
            </p:nvSpPr>
            <p:spPr>
              <a:xfrm>
                <a:off x="5135499" y="5403871"/>
                <a:ext cx="868949" cy="252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39700">
                        <a:srgbClr val="FFFFFF">
                          <a:alpha val="4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FORMAZIONE AGENTI E CLIENTI</a:t>
                </a:r>
                <a:endParaRPr kumimoji="0" lang="it-IT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glow rad="139700">
                      <a:srgbClr val="FFFFFF">
                        <a:alpha val="40000"/>
                      </a:srgbClr>
                    </a:glow>
                  </a:effectLst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231" name="CasellaDiTesto 230"/>
              <p:cNvSpPr txBox="1"/>
              <p:nvPr/>
            </p:nvSpPr>
            <p:spPr>
              <a:xfrm>
                <a:off x="5852048" y="5680479"/>
                <a:ext cx="868949" cy="126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39700">
                        <a:srgbClr val="FFFFFF">
                          <a:alpha val="4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SITO INTERNET</a:t>
                </a:r>
                <a:endParaRPr kumimoji="0" lang="it-IT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glow rad="139700">
                      <a:srgbClr val="FFFFFF">
                        <a:alpha val="40000"/>
                      </a:srgbClr>
                    </a:glow>
                  </a:effectLst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232" name="CasellaDiTesto 231"/>
              <p:cNvSpPr txBox="1"/>
              <p:nvPr/>
            </p:nvSpPr>
            <p:spPr>
              <a:xfrm>
                <a:off x="4983099" y="5886743"/>
                <a:ext cx="868949" cy="126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39700">
                        <a:srgbClr val="FFFFFF">
                          <a:alpha val="4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VISITE AZIENDALI</a:t>
                </a:r>
                <a:endParaRPr kumimoji="0" lang="it-IT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glow rad="139700">
                      <a:srgbClr val="FFFFFF">
                        <a:alpha val="40000"/>
                      </a:srgbClr>
                    </a:glow>
                  </a:effectLst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233" name="CasellaDiTesto 232"/>
              <p:cNvSpPr txBox="1"/>
              <p:nvPr/>
            </p:nvSpPr>
            <p:spPr>
              <a:xfrm>
                <a:off x="2103542" y="4045922"/>
                <a:ext cx="868949" cy="126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90500">
                        <a:srgbClr val="FFFFFF">
                          <a:alpha val="7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STUDI</a:t>
                </a:r>
                <a:r>
                  <a:rPr kumimoji="0" lang="it-IT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>
                      <a:glow rad="139700">
                        <a:srgbClr val="FFFFFF">
                          <a:alpha val="40000"/>
                        </a:srgbClr>
                      </a:glow>
                    </a:effectLst>
                    <a:uLnTx/>
                    <a:uFillTx/>
                    <a:latin typeface="Calibri"/>
                    <a:cs typeface="Calibri"/>
                  </a:rPr>
                  <a:t> DI DESIGN</a:t>
                </a:r>
                <a:endParaRPr kumimoji="0" lang="it-IT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glow rad="139700">
                      <a:srgbClr val="FFFFFF">
                        <a:alpha val="40000"/>
                      </a:srgbClr>
                    </a:glow>
                  </a:effectLst>
                  <a:uLnTx/>
                  <a:uFillTx/>
                  <a:latin typeface="Calibri"/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86994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xmlns:a="http://schemas.openxmlformats.org/drawingml/2006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2781</TotalTime>
  <Words>860</Words>
  <Application>Microsoft Macintosh PowerPoint</Application>
  <PresentationFormat>Personalizzato</PresentationFormat>
  <Paragraphs>254</Paragraphs>
  <Slides>15</Slides>
  <Notes>13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1_Tema di Office</vt:lpstr>
      <vt:lpstr>Diapositiva 1</vt:lpstr>
      <vt:lpstr>Diapositiva 2</vt:lpstr>
      <vt:lpstr>LA REALTÀ AZIENDALE</vt:lpstr>
      <vt:lpstr>LA REALTÀ AZIENDALE</vt:lpstr>
      <vt:lpstr>LA REALTÀ AZIENDALE</vt:lpstr>
      <vt:lpstr>LA REALTÀ AZIENDALE</vt:lpstr>
      <vt:lpstr>IL TETRAEDRO DEL VALORE</vt:lpstr>
      <vt:lpstr>IL TETRAEDRO DEL VALORE</vt:lpstr>
      <vt:lpstr>IL TETRAEDRO DEL VALORE</vt:lpstr>
      <vt:lpstr>IL TETRAEDRO DEL VALORE</vt:lpstr>
      <vt:lpstr>IL TETRAEDRO DEL VALORE</vt:lpstr>
      <vt:lpstr>Diapositiva 12</vt:lpstr>
      <vt:lpstr>Diapositiva 13</vt:lpstr>
      <vt:lpstr>LA MAPPATURA DELLA MISSIONE E VISIONE</vt:lpstr>
      <vt:lpstr>Diapositiva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Bandiera</dc:title>
  <dc:creator>Piergiorgio</dc:creator>
  <cp:lastModifiedBy>SBALCHIERO SAVERIO</cp:lastModifiedBy>
  <cp:revision>204</cp:revision>
  <dcterms:created xsi:type="dcterms:W3CDTF">2014-06-19T09:03:02Z</dcterms:created>
  <dcterms:modified xsi:type="dcterms:W3CDTF">2014-06-19T09:26:47Z</dcterms:modified>
</cp:coreProperties>
</file>