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78" r:id="rId8"/>
    <p:sldId id="279" r:id="rId9"/>
    <p:sldId id="283" r:id="rId10"/>
    <p:sldId id="276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54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 autoAdjust="0"/>
    <p:restoredTop sz="94660"/>
  </p:normalViewPr>
  <p:slideViewPr>
    <p:cSldViewPr snapToGrid="0" snapToObjects="1">
      <p:cViewPr>
        <p:scale>
          <a:sx n="150" d="100"/>
          <a:sy n="150" d="100"/>
        </p:scale>
        <p:origin x="-48" y="3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uadra.it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info@scuadra.it" TargetMode="Externa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presentazio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228725"/>
            <a:ext cx="29591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352550" y="2457450"/>
            <a:ext cx="6442075" cy="0"/>
          </a:xfrm>
          <a:prstGeom prst="line">
            <a:avLst/>
          </a:prstGeom>
          <a:ln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167390"/>
            <a:ext cx="8229600" cy="523220"/>
          </a:xfrm>
          <a:prstGeom prst="rect">
            <a:avLst/>
          </a:prstGeom>
        </p:spPr>
        <p:txBody>
          <a:bodyPr lIns="1440000" rIns="1440000">
            <a:spAutoFit/>
          </a:bodyPr>
          <a:lstStyle>
            <a:lvl1pPr>
              <a:defRPr baseline="0">
                <a:solidFill>
                  <a:srgbClr val="EAEAE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06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con didascal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4302125" y="561975"/>
            <a:ext cx="4384675" cy="4793761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noProof="0" smtClean="0"/>
              <a:t>Fare clic sull'icona per inserire un grafico</a:t>
            </a:r>
            <a:endParaRPr lang="en-US" noProof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59CA6-0691-3144-A877-43B9F33E4321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7BF8F-205F-AC42-BC31-2631AFFCA4F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3" y="6425979"/>
            <a:ext cx="1153345" cy="238358"/>
          </a:xfrm>
          <a:prstGeom prst="rect">
            <a:avLst/>
          </a:prstGeom>
        </p:spPr>
      </p:pic>
      <p:sp>
        <p:nvSpPr>
          <p:cNvPr id="9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874880"/>
            <a:ext cx="3551238" cy="2579507"/>
          </a:xfrm>
          <a:prstGeom prst="rect">
            <a:avLst/>
          </a:prstGeom>
          <a:solidFill>
            <a:schemeClr val="accent1"/>
          </a:solidFill>
        </p:spPr>
        <p:txBody>
          <a:bodyPr vert="horz" lIns="180000" tIns="180000" rIns="180000" bIns="180000">
            <a:spAutoFit/>
          </a:bodyPr>
          <a:lstStyle>
            <a:lvl1pPr marL="0" indent="0">
              <a:buNone/>
              <a:defRPr sz="1800" b="0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57200" y="561975"/>
            <a:ext cx="3551238" cy="1102179"/>
          </a:xfrm>
          <a:prstGeom prst="rect">
            <a:avLst/>
          </a:prstGeom>
          <a:solidFill>
            <a:schemeClr val="accent1"/>
          </a:solidFill>
        </p:spPr>
        <p:txBody>
          <a:bodyPr vert="horz" lIns="180000" tIns="180000" rIns="180000" bIns="180000">
            <a:sp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772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con didascali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4302125" y="561975"/>
            <a:ext cx="4384675" cy="4793761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noProof="0" smtClean="0"/>
              <a:t>Fare clic sull'icona per inserire un grafico</a:t>
            </a:r>
            <a:endParaRPr lang="en-US" noProof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61137-98DA-3E4C-9A32-B0510AA57F29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949BE-ED31-BE4B-B180-69FC5652845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7" descr="LOGO_PIENO_ROSSO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9"/>
          </a:xfrm>
          <a:prstGeom prst="rect">
            <a:avLst/>
          </a:prstGeom>
        </p:spPr>
      </p:pic>
      <p:sp>
        <p:nvSpPr>
          <p:cNvPr id="9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874880"/>
            <a:ext cx="3551238" cy="2579507"/>
          </a:xfrm>
          <a:prstGeom prst="rect">
            <a:avLst/>
          </a:prstGeom>
          <a:solidFill>
            <a:schemeClr val="tx2"/>
          </a:solidFill>
        </p:spPr>
        <p:txBody>
          <a:bodyPr vert="horz" lIns="180000" tIns="180000" rIns="180000" bIns="180000">
            <a:spAutoFit/>
          </a:bodyPr>
          <a:lstStyle>
            <a:lvl1pPr marL="0" indent="0">
              <a:buNone/>
              <a:defRPr sz="1800" b="0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57200" y="561975"/>
            <a:ext cx="3551238" cy="1102179"/>
          </a:xfrm>
          <a:prstGeom prst="rect">
            <a:avLst/>
          </a:prstGeom>
          <a:solidFill>
            <a:schemeClr val="tx2"/>
          </a:solidFill>
        </p:spPr>
        <p:txBody>
          <a:bodyPr vert="horz" lIns="180000" tIns="180000" rIns="180000" bIns="180000">
            <a:sp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352739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2323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092881"/>
          </a:xfrm>
          <a:prstGeom prst="rect">
            <a:avLst/>
          </a:prstGeom>
        </p:spPr>
        <p:txBody>
          <a:bodyPr lIns="180000" rIns="0"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092881"/>
          </a:xfrm>
          <a:prstGeom prst="rect">
            <a:avLst/>
          </a:prstGeom>
        </p:spPr>
        <p:txBody>
          <a:bodyPr lIns="180000" rIns="0"/>
          <a:lstStyle>
            <a:lvl1pPr>
              <a:defRPr sz="1800">
                <a:solidFill>
                  <a:schemeClr val="accent4"/>
                </a:solidFill>
              </a:defRPr>
            </a:lvl1pPr>
            <a:lvl2pPr>
              <a:defRPr sz="1800">
                <a:solidFill>
                  <a:schemeClr val="accent4"/>
                </a:solidFill>
              </a:defRPr>
            </a:lvl2pPr>
            <a:lvl3pPr>
              <a:defRPr sz="1800">
                <a:solidFill>
                  <a:schemeClr val="accent4"/>
                </a:solidFill>
              </a:defRPr>
            </a:lvl3pPr>
            <a:lvl4pPr>
              <a:defRPr sz="1800">
                <a:solidFill>
                  <a:schemeClr val="accent4"/>
                </a:solidFill>
              </a:defRPr>
            </a:lvl4pPr>
            <a:lvl5pPr>
              <a:defRPr sz="1800">
                <a:solidFill>
                  <a:schemeClr val="accent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2061B-6035-B94D-B480-300403A02165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3E4C5-68F9-6248-8B13-5B26A89184D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87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2579B-943F-6741-9D17-CE72600AF90B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910CA-280A-AA49-A2AD-842F2AAFF8B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  <p:sp>
        <p:nvSpPr>
          <p:cNvPr id="10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600200"/>
            <a:ext cx="4038600" cy="2733395"/>
          </a:xfrm>
          <a:prstGeom prst="rect">
            <a:avLst/>
          </a:prstGeom>
          <a:solidFill>
            <a:schemeClr val="tx2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648200" y="1600200"/>
            <a:ext cx="4038600" cy="3287393"/>
          </a:xfrm>
          <a:prstGeom prst="rect">
            <a:avLst/>
          </a:prstGeom>
          <a:solidFill>
            <a:schemeClr val="accent4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91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4B17E-6B24-4E41-970E-9215928766AF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438A9-8810-B349-8C27-867744D50C2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  <p:sp>
        <p:nvSpPr>
          <p:cNvPr id="10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734798"/>
            <a:ext cx="2667000" cy="3841391"/>
          </a:xfrm>
          <a:prstGeom prst="rect">
            <a:avLst/>
          </a:prstGeom>
          <a:solidFill>
            <a:schemeClr val="tx2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.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244638" y="1734798"/>
            <a:ext cx="2667000" cy="3287393"/>
          </a:xfrm>
          <a:prstGeom prst="rect">
            <a:avLst/>
          </a:prstGeom>
          <a:solidFill>
            <a:schemeClr val="accent4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6034088" y="1734798"/>
            <a:ext cx="2667000" cy="4118390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427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25A44-1C86-724D-BDBF-E2C122F7E81D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77D4-73E9-234C-A524-AEE84257442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274638"/>
            <a:ext cx="4038600" cy="2733395"/>
          </a:xfrm>
          <a:prstGeom prst="rect">
            <a:avLst/>
          </a:prstGeom>
          <a:solidFill>
            <a:schemeClr val="tx2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.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648200" y="274638"/>
            <a:ext cx="4038600" cy="2456396"/>
          </a:xfrm>
          <a:prstGeom prst="rect">
            <a:avLst/>
          </a:prstGeom>
          <a:solidFill>
            <a:schemeClr val="accent4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4648200" y="2999128"/>
            <a:ext cx="4052888" cy="2733395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0" y="3265645"/>
            <a:ext cx="4038600" cy="2179397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327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12" y="4256542"/>
            <a:ext cx="4760913" cy="566738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 algn="l">
              <a:defRPr sz="2400" b="1">
                <a:solidFill>
                  <a:schemeClr val="tx2"/>
                </a:solidFill>
                <a:latin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89713" y="612775"/>
            <a:ext cx="4760912" cy="35706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9712" y="4968000"/>
            <a:ext cx="4760913" cy="92333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 baseline="0">
                <a:solidFill>
                  <a:schemeClr val="tx2"/>
                </a:solidFill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C8230-CE4B-F74C-B98D-9AE9E2DEEA7E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FF40F-512E-924B-910D-0B9D2D8D3B9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7" descr="LOGO_PIENO_ROSSO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462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0F810-FFFF-A242-BA62-1709E31238C5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841D-4965-3847-ABC6-BA302CF0842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120775" y="657225"/>
            <a:ext cx="2928938" cy="1123950"/>
          </a:xfrm>
          <a:prstGeom prst="rect">
            <a:avLst/>
          </a:prstGeom>
          <a:ln w="50800" cap="rnd">
            <a:solidFill>
              <a:schemeClr val="accent4"/>
            </a:solidFill>
            <a:round/>
          </a:ln>
        </p:spPr>
        <p:txBody>
          <a:bodyPr vert="horz" lIns="180000" tIns="180000" rIns="180000" bIns="180000"/>
          <a:lstStyle>
            <a:lvl1pPr marL="0" indent="0" algn="ctr">
              <a:buNone/>
              <a:defRPr sz="2400">
                <a:solidFill>
                  <a:schemeClr val="accent4"/>
                </a:solidFill>
              </a:defRPr>
            </a:lvl1pPr>
          </a:lstStyle>
          <a:p>
            <a:pPr lvl="0"/>
            <a:r>
              <a:rPr lang="it-IT" dirty="0" smtClean="0"/>
              <a:t>QUESTO È UN DIAGRAMMA?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5049837" y="2661705"/>
            <a:ext cx="3006725" cy="1123950"/>
          </a:xfrm>
          <a:prstGeom prst="rect">
            <a:avLst/>
          </a:prstGeom>
          <a:ln w="50800" cap="rnd">
            <a:solidFill>
              <a:schemeClr val="tx2"/>
            </a:solidFill>
            <a:round/>
          </a:ln>
        </p:spPr>
        <p:txBody>
          <a:bodyPr vert="horz" lIns="180000" tIns="180000" rIns="180000" bIns="1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 smtClean="0"/>
              <a:t>QUESTO È UN DIAGRAMMA?</a:t>
            </a:r>
            <a:endParaRPr lang="en-US" dirty="0"/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5" hasCustomPrompt="1"/>
          </p:nvPr>
        </p:nvSpPr>
        <p:spPr>
          <a:xfrm rot="2700000">
            <a:off x="5987939" y="693557"/>
            <a:ext cx="1019875" cy="1022279"/>
          </a:xfrm>
          <a:prstGeom prst="rect">
            <a:avLst/>
          </a:prstGeom>
          <a:ln w="50800" cap="rnd">
            <a:solidFill>
              <a:schemeClr val="tx2"/>
            </a:solidFill>
            <a:round/>
          </a:ln>
        </p:spPr>
        <p:txBody>
          <a:bodyPr vert="horz" lIns="180000" tIns="180000" rIns="180000" bIns="180000" anchor="ctr" anchorCtr="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 smtClean="0"/>
              <a:t>SI</a:t>
            </a:r>
            <a:endParaRPr lang="en-US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5049837" y="4664075"/>
            <a:ext cx="3006725" cy="1123950"/>
          </a:xfrm>
          <a:prstGeom prst="rect">
            <a:avLst/>
          </a:prstGeom>
          <a:ln w="50800" cap="rnd">
            <a:solidFill>
              <a:schemeClr val="accent1"/>
            </a:solidFill>
            <a:round/>
          </a:ln>
        </p:spPr>
        <p:txBody>
          <a:bodyPr vert="horz" lIns="180000" tIns="180000" rIns="180000" bIns="180000"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 smtClean="0"/>
              <a:t>QUESTO È UN DIAGRAMMA</a:t>
            </a:r>
            <a:endParaRPr lang="en-US" dirty="0"/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17" hasCustomPrompt="1"/>
          </p:nvPr>
        </p:nvSpPr>
        <p:spPr>
          <a:xfrm rot="2700000">
            <a:off x="2071337" y="4635235"/>
            <a:ext cx="1019875" cy="1022279"/>
          </a:xfrm>
          <a:prstGeom prst="rect">
            <a:avLst/>
          </a:prstGeom>
          <a:ln w="50800" cap="rnd">
            <a:solidFill>
              <a:schemeClr val="accent4"/>
            </a:solidFill>
            <a:round/>
          </a:ln>
        </p:spPr>
        <p:txBody>
          <a:bodyPr vert="horz" lIns="180000" tIns="180000" rIns="180000" bIns="180000" anchor="ctr" anchorCtr="0"/>
          <a:lstStyle>
            <a:lvl1pPr marL="0" indent="0" algn="ctr">
              <a:buNone/>
              <a:defRPr sz="2400">
                <a:solidFill>
                  <a:schemeClr val="accent4"/>
                </a:solidFill>
              </a:defRPr>
            </a:lvl1pPr>
          </a:lstStyle>
          <a:p>
            <a:pPr lvl="0"/>
            <a:r>
              <a:rPr lang="it-IT" dirty="0" smtClean="0"/>
              <a:t>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57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a e didascal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A1D3F-8929-B348-9B85-D50D2FAD9E88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919B7-844F-7F41-950F-73F74FC0C81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  <p:sp>
        <p:nvSpPr>
          <p:cNvPr id="12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561975"/>
            <a:ext cx="3551238" cy="4949387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180000" tIns="180000" rIns="180000" bIns="180000">
            <a:sp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Casella di testo</a:t>
            </a:r>
          </a:p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r>
              <a:rPr lang="fr-FR" dirty="0" err="1" smtClean="0"/>
              <a:t>Aenean</a:t>
            </a:r>
            <a:r>
              <a:rPr lang="fr-FR" dirty="0" smtClean="0"/>
              <a:t> bibendum massa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nisl</a:t>
            </a:r>
            <a:r>
              <a:rPr lang="fr-FR" dirty="0" smtClean="0"/>
              <a:t> </a:t>
            </a:r>
            <a:r>
              <a:rPr lang="fr-FR" dirty="0" err="1" smtClean="0"/>
              <a:t>ultricies</a:t>
            </a:r>
            <a:r>
              <a:rPr lang="fr-FR" dirty="0" smtClean="0"/>
              <a:t> </a:t>
            </a:r>
            <a:r>
              <a:rPr lang="fr-FR" dirty="0" err="1" smtClean="0"/>
              <a:t>adipiscing</a:t>
            </a:r>
            <a:r>
              <a:rPr lang="fr-FR" dirty="0" smtClean="0"/>
              <a:t>. </a:t>
            </a:r>
            <a:r>
              <a:rPr lang="fr-FR" dirty="0" err="1" smtClean="0"/>
              <a:t>Proin</a:t>
            </a:r>
            <a:r>
              <a:rPr lang="fr-FR" dirty="0" smtClean="0"/>
              <a:t> vitae </a:t>
            </a:r>
            <a:r>
              <a:rPr lang="fr-FR" dirty="0" err="1" smtClean="0"/>
              <a:t>felis</a:t>
            </a:r>
            <a:r>
              <a:rPr lang="fr-FR" dirty="0" smtClean="0"/>
              <a:t> </a:t>
            </a:r>
            <a:r>
              <a:rPr lang="fr-FR" dirty="0" err="1" smtClean="0"/>
              <a:t>euismod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 </a:t>
            </a:r>
            <a:r>
              <a:rPr lang="fr-FR" dirty="0" err="1" smtClean="0"/>
              <a:t>laoreet</a:t>
            </a:r>
            <a:r>
              <a:rPr lang="fr-FR" dirty="0" smtClean="0"/>
              <a:t> </a:t>
            </a:r>
            <a:r>
              <a:rPr lang="fr-FR" dirty="0" err="1" smtClean="0"/>
              <a:t>aliquet</a:t>
            </a:r>
            <a:r>
              <a:rPr lang="fr-FR" dirty="0" smtClean="0"/>
              <a:t> non non </a:t>
            </a:r>
            <a:r>
              <a:rPr lang="fr-FR" dirty="0" err="1" smtClean="0"/>
              <a:t>quam</a:t>
            </a:r>
            <a:r>
              <a:rPr lang="fr-FR" dirty="0" smtClean="0"/>
              <a:t>. </a:t>
            </a:r>
            <a:r>
              <a:rPr lang="fr-FR" dirty="0" err="1" smtClean="0"/>
              <a:t>Nullam</a:t>
            </a:r>
            <a:r>
              <a:rPr lang="fr-FR" dirty="0" smtClean="0"/>
              <a:t> </a:t>
            </a:r>
            <a:r>
              <a:rPr lang="fr-FR" dirty="0" err="1" smtClean="0"/>
              <a:t>risus</a:t>
            </a:r>
            <a:r>
              <a:rPr lang="fr-FR" dirty="0" smtClean="0"/>
              <a:t> diam, bibendum id </a:t>
            </a:r>
            <a:r>
              <a:rPr lang="fr-FR" dirty="0" err="1" smtClean="0"/>
              <a:t>posuere</a:t>
            </a:r>
            <a:r>
              <a:rPr lang="fr-FR" dirty="0" smtClean="0"/>
              <a:t> </a:t>
            </a:r>
            <a:r>
              <a:rPr lang="fr-FR" dirty="0" err="1" smtClean="0"/>
              <a:t>ac</a:t>
            </a:r>
            <a:r>
              <a:rPr lang="fr-FR" dirty="0" smtClean="0"/>
              <a:t>, </a:t>
            </a:r>
            <a:r>
              <a:rPr lang="fr-FR" dirty="0" err="1" smtClean="0"/>
              <a:t>aliquet</a:t>
            </a:r>
            <a:r>
              <a:rPr lang="fr-FR" dirty="0" smtClean="0"/>
              <a:t> a </a:t>
            </a:r>
            <a:r>
              <a:rPr lang="fr-FR" dirty="0" err="1" smtClean="0"/>
              <a:t>arcu</a:t>
            </a:r>
            <a:r>
              <a:rPr lang="fr-FR" dirty="0" smtClean="0"/>
              <a:t>.</a:t>
            </a:r>
            <a:endParaRPr lang="en-US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5049837" y="579839"/>
            <a:ext cx="3006725" cy="1123950"/>
          </a:xfrm>
          <a:prstGeom prst="rect">
            <a:avLst/>
          </a:prstGeom>
          <a:ln w="50800" cap="rnd">
            <a:solidFill>
              <a:schemeClr val="accent4"/>
            </a:solidFill>
            <a:round/>
          </a:ln>
        </p:spPr>
        <p:txBody>
          <a:bodyPr vert="horz" lIns="180000" tIns="180000" rIns="180000" bIns="180000"/>
          <a:lstStyle>
            <a:lvl1pPr marL="0" indent="0" algn="ctr">
              <a:buNone/>
              <a:defRPr sz="2400">
                <a:solidFill>
                  <a:schemeClr val="accent4"/>
                </a:solidFill>
              </a:defRPr>
            </a:lvl1pPr>
          </a:lstStyle>
          <a:p>
            <a:pPr lvl="0"/>
            <a:r>
              <a:rPr lang="it-IT" dirty="0" smtClean="0"/>
              <a:t>QUESTO È UN DIAGRAMMA?</a:t>
            </a:r>
            <a:endParaRPr lang="en-US" dirty="0"/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5" hasCustomPrompt="1"/>
          </p:nvPr>
        </p:nvSpPr>
        <p:spPr>
          <a:xfrm rot="2700000">
            <a:off x="5987938" y="2639296"/>
            <a:ext cx="1019875" cy="1022279"/>
          </a:xfrm>
          <a:prstGeom prst="rect">
            <a:avLst/>
          </a:prstGeom>
          <a:ln w="50800" cap="rnd">
            <a:solidFill>
              <a:schemeClr val="accent4"/>
            </a:solidFill>
            <a:round/>
          </a:ln>
        </p:spPr>
        <p:txBody>
          <a:bodyPr vert="horz" lIns="180000" tIns="180000" rIns="180000" bIns="180000" anchor="ctr" anchorCtr="0"/>
          <a:lstStyle>
            <a:lvl1pPr marL="0" indent="0" algn="ctr">
              <a:buNone/>
              <a:defRPr sz="2400">
                <a:solidFill>
                  <a:schemeClr val="accent4"/>
                </a:solidFill>
              </a:defRPr>
            </a:lvl1pPr>
          </a:lstStyle>
          <a:p>
            <a:pPr lvl="0"/>
            <a:r>
              <a:rPr lang="it-IT" dirty="0" smtClean="0"/>
              <a:t>SI</a:t>
            </a:r>
            <a:endParaRPr lang="en-US" dirty="0"/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5049837" y="4664075"/>
            <a:ext cx="3006725" cy="1123950"/>
          </a:xfrm>
          <a:prstGeom prst="rect">
            <a:avLst/>
          </a:prstGeom>
          <a:ln w="50800" cap="rnd">
            <a:solidFill>
              <a:schemeClr val="accent4"/>
            </a:solidFill>
            <a:round/>
          </a:ln>
        </p:spPr>
        <p:txBody>
          <a:bodyPr vert="horz" lIns="180000" tIns="180000" rIns="180000" bIns="180000"/>
          <a:lstStyle>
            <a:lvl1pPr marL="0" indent="0" algn="ctr">
              <a:buNone/>
              <a:defRPr sz="2400">
                <a:solidFill>
                  <a:schemeClr val="accent4"/>
                </a:solidFill>
              </a:defRPr>
            </a:lvl1pPr>
          </a:lstStyle>
          <a:p>
            <a:pPr lvl="0"/>
            <a:r>
              <a:rPr lang="it-IT" dirty="0" smtClean="0"/>
              <a:t>QUESTO È UN DIAGRAMMA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35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F9E9A-3044-174C-A3DC-4E9B62A03F24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6A48-B224-1F4D-90F2-17398120002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4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67390"/>
            <a:ext cx="8229600" cy="523220"/>
          </a:xfrm>
          <a:prstGeom prst="rect">
            <a:avLst/>
          </a:prstGeom>
        </p:spPr>
        <p:txBody>
          <a:bodyPr lIns="1440000" rIns="1440000">
            <a:spAutoFit/>
          </a:bodyPr>
          <a:lstStyle>
            <a:lvl1pPr>
              <a:defRPr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B7CE1-62F4-284A-BE96-D7ABDAD82BDF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782B1-C560-854A-B766-75EFBFA4041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6" descr="LOGO_PIENO_ROSSO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14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1440000" rIns="144000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7A7F3-02A1-9F4A-B6F1-CC65958DDFA5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573E-7E86-644C-AD73-870B9C19F24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6" name="Picture 5" descr="LOGO_PIENO_ROSSO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427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ina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5451475"/>
            <a:ext cx="29591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352550" y="5157788"/>
            <a:ext cx="6442075" cy="0"/>
          </a:xfrm>
          <a:prstGeom prst="line">
            <a:avLst/>
          </a:prstGeom>
          <a:ln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5356225" y="5305425"/>
            <a:ext cx="3190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1">
                <a:cs typeface="Arial" charset="0"/>
                <a:hlinkClick r:id="rId3"/>
              </a:rPr>
              <a:t>www.scuadra.it</a:t>
            </a:r>
            <a:endParaRPr lang="en-US" sz="2400" b="1">
              <a:cs typeface="Arial" charset="0"/>
            </a:endParaRPr>
          </a:p>
          <a:p>
            <a:r>
              <a:rPr lang="en-US" sz="2400" b="1">
                <a:cs typeface="Arial" charset="0"/>
                <a:hlinkClick r:id="rId4"/>
              </a:rPr>
              <a:t>info@scuadra.it</a:t>
            </a:r>
            <a:endParaRPr lang="en-US" sz="2400" b="1">
              <a:cs typeface="Arial" charset="0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1B8E-DBEA-964B-B138-CB73FD9D9887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C88EE-5D3F-864A-9C43-DFC6C48A66E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277470"/>
            <a:ext cx="8229600" cy="523220"/>
          </a:xfrm>
          <a:prstGeom prst="rect">
            <a:avLst/>
          </a:prstGeom>
        </p:spPr>
        <p:txBody>
          <a:bodyPr lIns="1440000" rIns="1440000">
            <a:spAutoFit/>
          </a:bodyPr>
          <a:lstStyle>
            <a:lvl1pPr>
              <a:defRPr baseline="0">
                <a:solidFill>
                  <a:srgbClr val="EAEAE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74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167390"/>
            <a:ext cx="8229600" cy="523220"/>
          </a:xfrm>
          <a:prstGeom prst="rect">
            <a:avLst/>
          </a:prstGeom>
        </p:spPr>
        <p:txBody>
          <a:bodyPr lIns="1440000" rIns="1440000">
            <a:spAutoFit/>
          </a:bodyPr>
          <a:lstStyle>
            <a:lvl1pPr>
              <a:defRPr baseline="0">
                <a:solidFill>
                  <a:srgbClr val="EAEAE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12BF-113C-484E-8158-E03AA6C6E0F8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D4307-6C62-FB42-86A8-C29B80C0A87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91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167390"/>
            <a:ext cx="8229600" cy="523220"/>
          </a:xfrm>
          <a:prstGeom prst="rect">
            <a:avLst/>
          </a:prstGeom>
        </p:spPr>
        <p:txBody>
          <a:bodyPr lIns="1440000" rIns="1440000">
            <a:spAutoFit/>
          </a:bodyPr>
          <a:lstStyle>
            <a:lvl1pPr>
              <a:defRPr baseline="0">
                <a:solidFill>
                  <a:srgbClr val="EAEAE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36A89-F071-A548-9271-35C5CF82A002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02701-0970-2E4E-98C4-F341F34CC7D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33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sto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376"/>
            <a:ext cx="7772400" cy="1077218"/>
          </a:xfrm>
          <a:prstGeom prst="rect">
            <a:avLst/>
          </a:prstGeom>
        </p:spPr>
        <p:txBody>
          <a:bodyPr lIns="1080000" rIns="1080000">
            <a:sp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685800" y="2116138"/>
            <a:ext cx="7772400" cy="3416320"/>
          </a:xfrm>
          <a:prstGeom prst="rect">
            <a:avLst/>
          </a:prstGeom>
        </p:spPr>
        <p:txBody>
          <a:bodyPr lIns="1080000" rIns="1080000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400">
                <a:solidFill>
                  <a:srgbClr val="EAEAE6"/>
                </a:solidFill>
              </a:defRPr>
            </a:lvl2pPr>
            <a:lvl3pPr marL="914400" indent="0" algn="ctr">
              <a:buNone/>
              <a:defRPr sz="2400">
                <a:solidFill>
                  <a:srgbClr val="EAEAE6"/>
                </a:solidFill>
              </a:defRPr>
            </a:lvl3pPr>
            <a:lvl4pPr marL="1371600" indent="0" algn="ctr">
              <a:buNone/>
              <a:defRPr sz="2400">
                <a:solidFill>
                  <a:srgbClr val="EAEAE6"/>
                </a:solidFill>
              </a:defRPr>
            </a:lvl4pPr>
            <a:lvl5pPr marL="1828800" indent="0" algn="ctr">
              <a:buNone/>
              <a:defRPr sz="2400">
                <a:solidFill>
                  <a:srgbClr val="EAEAE6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E2EC7-7DEC-D149-8CB1-8291FD8BBE2B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BCF81-7AEF-A842-9F12-96631778C96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6" descr="LOGO_PIENO_ROSSO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2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sto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691376"/>
            <a:ext cx="7772400" cy="1077218"/>
          </a:xfrm>
          <a:prstGeom prst="rect">
            <a:avLst/>
          </a:prstGeom>
        </p:spPr>
        <p:txBody>
          <a:bodyPr lIns="1080000" rIns="1080000">
            <a:spAutoFit/>
          </a:bodyPr>
          <a:lstStyle>
            <a:lvl1pPr>
              <a:defRPr sz="3200">
                <a:solidFill>
                  <a:srgbClr val="EAEAE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685800" y="2116138"/>
            <a:ext cx="7772400" cy="3416320"/>
          </a:xfrm>
          <a:prstGeom prst="rect">
            <a:avLst/>
          </a:prstGeom>
        </p:spPr>
        <p:txBody>
          <a:bodyPr lIns="1080000" rIns="1080000"/>
          <a:lstStyle>
            <a:lvl1pPr marL="0" indent="0" algn="ctr">
              <a:buNone/>
              <a:defRPr sz="2400">
                <a:solidFill>
                  <a:srgbClr val="EAEAE6"/>
                </a:solidFill>
              </a:defRPr>
            </a:lvl1pPr>
            <a:lvl2pPr marL="457200" indent="0" algn="ctr">
              <a:buNone/>
              <a:defRPr sz="2400">
                <a:solidFill>
                  <a:srgbClr val="EAEAE6"/>
                </a:solidFill>
              </a:defRPr>
            </a:lvl2pPr>
            <a:lvl3pPr marL="914400" indent="0" algn="ctr">
              <a:buNone/>
              <a:defRPr sz="2400">
                <a:solidFill>
                  <a:srgbClr val="EAEAE6"/>
                </a:solidFill>
              </a:defRPr>
            </a:lvl3pPr>
            <a:lvl4pPr marL="1371600" indent="0" algn="ctr">
              <a:buNone/>
              <a:defRPr sz="2400">
                <a:solidFill>
                  <a:srgbClr val="EAEAE6"/>
                </a:solidFill>
              </a:defRPr>
            </a:lvl4pPr>
            <a:lvl5pPr marL="1828800" indent="0" algn="ctr">
              <a:buNone/>
              <a:defRPr sz="2400">
                <a:solidFill>
                  <a:srgbClr val="EAEAE6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F974E-6EB6-2641-A64E-31216225DDA6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25BEE-CA8C-4E43-8A48-865DF7ADEB1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06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sto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691376"/>
            <a:ext cx="7772400" cy="1077218"/>
          </a:xfrm>
          <a:prstGeom prst="rect">
            <a:avLst/>
          </a:prstGeom>
        </p:spPr>
        <p:txBody>
          <a:bodyPr lIns="1080000" rIns="1080000">
            <a:spAutoFit/>
          </a:bodyPr>
          <a:lstStyle>
            <a:lvl1pPr>
              <a:defRPr sz="3200">
                <a:solidFill>
                  <a:srgbClr val="EAEAE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685800" y="2116138"/>
            <a:ext cx="7772400" cy="3416320"/>
          </a:xfrm>
          <a:prstGeom prst="rect">
            <a:avLst/>
          </a:prstGeom>
        </p:spPr>
        <p:txBody>
          <a:bodyPr lIns="1080000" rIns="1080000"/>
          <a:lstStyle>
            <a:lvl1pPr marL="0" indent="0" algn="ctr">
              <a:buNone/>
              <a:defRPr sz="2400">
                <a:solidFill>
                  <a:srgbClr val="EAEAE6"/>
                </a:solidFill>
              </a:defRPr>
            </a:lvl1pPr>
            <a:lvl2pPr marL="457200" indent="0" algn="ctr">
              <a:buNone/>
              <a:defRPr sz="2400">
                <a:solidFill>
                  <a:srgbClr val="EAEAE6"/>
                </a:solidFill>
              </a:defRPr>
            </a:lvl2pPr>
            <a:lvl3pPr marL="914400" indent="0" algn="ctr">
              <a:buNone/>
              <a:defRPr sz="2400">
                <a:solidFill>
                  <a:srgbClr val="EAEAE6"/>
                </a:solidFill>
              </a:defRPr>
            </a:lvl3pPr>
            <a:lvl4pPr marL="1371600" indent="0" algn="ctr">
              <a:buNone/>
              <a:defRPr sz="2400">
                <a:solidFill>
                  <a:srgbClr val="EAEAE6"/>
                </a:solidFill>
              </a:defRPr>
            </a:lvl4pPr>
            <a:lvl5pPr marL="1828800" indent="0" algn="ctr">
              <a:buNone/>
              <a:defRPr sz="2400">
                <a:solidFill>
                  <a:srgbClr val="EAEAE6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BEF2C-BEAE-B94E-AC28-365D27042FC7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C9597-800A-FC47-9CE5-898029C2DA8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9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e didascal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02550" y="561600"/>
            <a:ext cx="4384249" cy="4794136"/>
          </a:xfrm>
          <a:prstGeom prst="rect">
            <a:avLst/>
          </a:prstGeom>
        </p:spPr>
        <p:txBody>
          <a:bodyPr lIns="0" tIns="270000" rIns="0" bIns="0"/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18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800" baseline="0">
                <a:solidFill>
                  <a:schemeClr val="tx1"/>
                </a:solidFill>
              </a:defRPr>
            </a:lvl4pPr>
            <a:lvl5pPr>
              <a:defRPr sz="1800" baseline="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ACA49-3477-C649-8F11-C275ACD284D6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42B90-3550-9447-AEF4-1680DCCA4C4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3" y="6425979"/>
            <a:ext cx="1153345" cy="238358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874880"/>
            <a:ext cx="3551238" cy="2579507"/>
          </a:xfrm>
          <a:prstGeom prst="rect">
            <a:avLst/>
          </a:prstGeom>
          <a:solidFill>
            <a:schemeClr val="accent1"/>
          </a:solidFill>
        </p:spPr>
        <p:txBody>
          <a:bodyPr vert="horz" lIns="180000" tIns="180000" rIns="180000" bIns="180000">
            <a:spAutoFit/>
          </a:bodyPr>
          <a:lstStyle>
            <a:lvl1pPr marL="0" indent="0">
              <a:buNone/>
              <a:defRPr sz="1800" b="0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457200" y="561975"/>
            <a:ext cx="3551238" cy="1102179"/>
          </a:xfrm>
          <a:prstGeom prst="rect">
            <a:avLst/>
          </a:prstGeom>
          <a:solidFill>
            <a:schemeClr val="accent1"/>
          </a:solidFill>
        </p:spPr>
        <p:txBody>
          <a:bodyPr vert="horz" lIns="180000" tIns="180000" rIns="180000" bIns="180000">
            <a:sp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734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e didascali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02550" y="561600"/>
            <a:ext cx="4384249" cy="4794136"/>
          </a:xfrm>
          <a:prstGeom prst="rect">
            <a:avLst/>
          </a:prstGeom>
        </p:spPr>
        <p:txBody>
          <a:bodyPr lIns="0" tIns="270000" rIns="0" bIns="0"/>
          <a:lstStyle>
            <a:lvl1pPr>
              <a:defRPr sz="1800" baseline="0">
                <a:solidFill>
                  <a:srgbClr val="0000FF"/>
                </a:solidFill>
              </a:defRPr>
            </a:lvl1pPr>
            <a:lvl2pPr>
              <a:defRPr sz="1800" baseline="0">
                <a:solidFill>
                  <a:srgbClr val="0000FF"/>
                </a:solidFill>
              </a:defRPr>
            </a:lvl2pPr>
            <a:lvl3pPr>
              <a:defRPr sz="1800" baseline="0">
                <a:solidFill>
                  <a:srgbClr val="0000FF"/>
                </a:solidFill>
              </a:defRPr>
            </a:lvl3pPr>
            <a:lvl4pPr>
              <a:defRPr sz="1800" baseline="0">
                <a:solidFill>
                  <a:srgbClr val="0000FF"/>
                </a:solidFill>
              </a:defRPr>
            </a:lvl4pPr>
            <a:lvl5pPr>
              <a:defRPr sz="1800" baseline="0">
                <a:solidFill>
                  <a:srgbClr val="0000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389BC-116B-5A4D-A15A-595AC337750E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C5A06-7F83-D049-AD8F-6A242A6D5A8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6" descr="LOGO_PIENO_ROSSO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1" y="6425979"/>
            <a:ext cx="1153349" cy="238359"/>
          </a:xfrm>
          <a:prstGeom prst="rect">
            <a:avLst/>
          </a:prstGeom>
        </p:spPr>
      </p:pic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874880"/>
            <a:ext cx="3551238" cy="2579507"/>
          </a:xfrm>
          <a:prstGeom prst="rect">
            <a:avLst/>
          </a:prstGeom>
          <a:solidFill>
            <a:schemeClr val="tx2"/>
          </a:solidFill>
        </p:spPr>
        <p:txBody>
          <a:bodyPr vert="horz" lIns="180000" tIns="180000" rIns="180000" bIns="180000">
            <a:spAutoFit/>
          </a:bodyPr>
          <a:lstStyle>
            <a:lvl1pPr marL="0" indent="0">
              <a:buNone/>
              <a:defRPr sz="1800" b="0" baseline="0">
                <a:solidFill>
                  <a:schemeClr val="bg1"/>
                </a:solidFill>
              </a:defRPr>
            </a:lvl1pPr>
            <a:lvl2pPr marL="457200" indent="0">
              <a:buNone/>
              <a:defRPr b="0">
                <a:solidFill>
                  <a:schemeClr val="bg1"/>
                </a:solidFill>
              </a:defRPr>
            </a:lvl2pPr>
            <a:lvl3pPr marL="914400" indent="0">
              <a:buNone/>
              <a:defRPr b="0">
                <a:solidFill>
                  <a:schemeClr val="bg1"/>
                </a:solidFill>
              </a:defRPr>
            </a:lvl3pPr>
            <a:lvl4pPr marL="1371600" indent="0">
              <a:buNone/>
              <a:defRPr b="0">
                <a:solidFill>
                  <a:schemeClr val="bg1"/>
                </a:solidFill>
              </a:defRPr>
            </a:lvl4pPr>
            <a:lvl5pPr marL="1828800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r>
              <a:rPr lang="it-IT" dirty="0" smtClean="0"/>
              <a:t> </a:t>
            </a:r>
            <a:r>
              <a:rPr lang="pt-BR" dirty="0" err="1" smtClean="0"/>
              <a:t>Lorem</a:t>
            </a:r>
            <a:r>
              <a:rPr lang="pt-BR" dirty="0" smtClean="0"/>
              <a:t> ipsum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. </a:t>
            </a:r>
            <a:r>
              <a:rPr lang="pt-BR" dirty="0" err="1" smtClean="0"/>
              <a:t>Quisque</a:t>
            </a:r>
            <a:r>
              <a:rPr lang="pt-BR" dirty="0" smtClean="0"/>
              <a:t> </a:t>
            </a:r>
            <a:r>
              <a:rPr lang="pt-BR" dirty="0" err="1" smtClean="0"/>
              <a:t>porttitor</a:t>
            </a:r>
            <a:r>
              <a:rPr lang="pt-BR" dirty="0" smtClean="0"/>
              <a:t>, </a:t>
            </a:r>
            <a:r>
              <a:rPr lang="pt-BR" dirty="0" err="1" smtClean="0"/>
              <a:t>nisi</a:t>
            </a:r>
            <a:r>
              <a:rPr lang="pt-BR" dirty="0" smtClean="0"/>
              <a:t> </a:t>
            </a:r>
            <a:r>
              <a:rPr lang="pt-BR" dirty="0" err="1" smtClean="0"/>
              <a:t>nec</a:t>
            </a:r>
            <a:r>
              <a:rPr lang="pt-BR" dirty="0" smtClean="0"/>
              <a:t> </a:t>
            </a:r>
            <a:r>
              <a:rPr lang="pt-BR" dirty="0" err="1" smtClean="0"/>
              <a:t>consectetur</a:t>
            </a:r>
            <a:r>
              <a:rPr lang="pt-BR" dirty="0" smtClean="0"/>
              <a:t> </a:t>
            </a:r>
            <a:r>
              <a:rPr lang="pt-BR" dirty="0" err="1" smtClean="0"/>
              <a:t>pulvinar</a:t>
            </a:r>
            <a:r>
              <a:rPr lang="pt-BR" dirty="0" smtClean="0"/>
              <a:t>, </a:t>
            </a:r>
            <a:r>
              <a:rPr lang="pt-BR" dirty="0" err="1" smtClean="0"/>
              <a:t>enim</a:t>
            </a:r>
            <a:r>
              <a:rPr lang="pt-BR" dirty="0" smtClean="0"/>
              <a:t>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tempor</a:t>
            </a:r>
            <a:r>
              <a:rPr lang="pt-BR" dirty="0" smtClean="0"/>
              <a:t> justo,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 </a:t>
            </a:r>
            <a:r>
              <a:rPr lang="pt-BR" dirty="0" err="1" smtClean="0"/>
              <a:t>dictum</a:t>
            </a:r>
            <a:r>
              <a:rPr lang="pt-BR" dirty="0" smtClean="0"/>
              <a:t> magna </a:t>
            </a:r>
            <a:r>
              <a:rPr lang="pt-BR" dirty="0" err="1" smtClean="0"/>
              <a:t>lectus</a:t>
            </a:r>
            <a:r>
              <a:rPr lang="pt-BR" dirty="0" smtClean="0"/>
              <a:t> </a:t>
            </a:r>
            <a:r>
              <a:rPr lang="pt-BR" dirty="0" err="1" smtClean="0"/>
              <a:t>semper</a:t>
            </a:r>
            <a:r>
              <a:rPr lang="pt-BR" dirty="0" smtClean="0"/>
              <a:t> </a:t>
            </a:r>
            <a:r>
              <a:rPr lang="pt-BR" dirty="0" err="1" smtClean="0"/>
              <a:t>mauris</a:t>
            </a:r>
            <a:r>
              <a:rPr lang="pt-BR" dirty="0" smtClean="0"/>
              <a:t>. 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457200" y="561975"/>
            <a:ext cx="3551238" cy="1102179"/>
          </a:xfrm>
          <a:prstGeom prst="rect">
            <a:avLst/>
          </a:prstGeom>
          <a:solidFill>
            <a:schemeClr val="tx2"/>
          </a:solidFill>
        </p:spPr>
        <p:txBody>
          <a:bodyPr vert="horz" lIns="180000" tIns="180000" rIns="180000" bIns="180000">
            <a:sp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33599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5F38EFA-B97C-214F-AEA0-C26EFDDEFADE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56CCB8C-C3AF-E842-AA2A-74D3689F8EA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2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693" r:id="rId12"/>
    <p:sldLayoutId id="2147483707" r:id="rId13"/>
    <p:sldLayoutId id="2147483708" r:id="rId14"/>
    <p:sldLayoutId id="2147483709" r:id="rId15"/>
    <p:sldLayoutId id="2147483694" r:id="rId16"/>
    <p:sldLayoutId id="2147483710" r:id="rId17"/>
    <p:sldLayoutId id="2147483711" r:id="rId18"/>
    <p:sldLayoutId id="2147483695" r:id="rId19"/>
    <p:sldLayoutId id="2147483696" r:id="rId20"/>
    <p:sldLayoutId id="2147483712" r:id="rId2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Arial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b="1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ts val="1200"/>
        </a:spcBef>
        <a:spcAft>
          <a:spcPct val="0"/>
        </a:spcAft>
        <a:buFont typeface="Arial" charset="0"/>
        <a:buChar char="–"/>
        <a:defRPr b="1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b="1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ts val="1200"/>
        </a:spcBef>
        <a:spcAft>
          <a:spcPct val="0"/>
        </a:spcAft>
        <a:buFont typeface="Arial" charset="0"/>
        <a:buChar char="–"/>
        <a:defRPr b="1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ts val="1200"/>
        </a:spcBef>
        <a:spcAft>
          <a:spcPct val="0"/>
        </a:spcAft>
        <a:buFont typeface="Arial" charset="0"/>
        <a:buChar char="»"/>
        <a:defRPr b="1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67390"/>
            <a:ext cx="8229600" cy="2308324"/>
          </a:xfrm>
        </p:spPr>
        <p:txBody>
          <a:bodyPr lIns="1080000" rIns="1080000"/>
          <a:lstStyle/>
          <a:p>
            <a:r>
              <a:rPr lang="en-US" sz="3600" dirty="0" err="1" smtClean="0"/>
              <a:t>Conoscere</a:t>
            </a:r>
            <a:r>
              <a:rPr lang="en-US" sz="3600" dirty="0" smtClean="0"/>
              <a:t> </a:t>
            </a:r>
            <a:r>
              <a:rPr lang="en-US" sz="3600" dirty="0" err="1" smtClean="0"/>
              <a:t>Condividere</a:t>
            </a:r>
            <a:r>
              <a:rPr lang="en-US" sz="3600" dirty="0" smtClean="0"/>
              <a:t> e </a:t>
            </a:r>
            <a:r>
              <a:rPr lang="en-US" sz="3600" dirty="0" err="1" smtClean="0"/>
              <a:t>Competere</a:t>
            </a:r>
            <a:r>
              <a:rPr lang="en-US" sz="3600" dirty="0" smtClean="0"/>
              <a:t>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 RETI D’IMPRESA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7056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767" y="918634"/>
            <a:ext cx="4572000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67" y="2485824"/>
            <a:ext cx="8229600" cy="52322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Grazie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3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376"/>
            <a:ext cx="7772400" cy="954107"/>
          </a:xfrm>
        </p:spPr>
        <p:txBody>
          <a:bodyPr lIns="900000" rIns="900000"/>
          <a:lstStyle/>
          <a:p>
            <a:pPr algn="l"/>
            <a:r>
              <a:rPr lang="en-US" sz="2800" dirty="0" smtClean="0"/>
              <a:t>È NATO IL CAPITALISMO GLOBALE DELLA CONOSCENZA?</a:t>
            </a:r>
            <a:endParaRPr lang="en-US" sz="28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l">
              <a:tabLst>
                <a:tab pos="358775" algn="l"/>
              </a:tabLst>
            </a:pPr>
            <a:r>
              <a:rPr lang="it-IT" dirty="0" smtClean="0"/>
              <a:t>Oggi si devono affrontare:</a:t>
            </a:r>
          </a:p>
          <a:p>
            <a:pPr marL="457200" indent="-457200" algn="l">
              <a:buFont typeface="+mj-lt"/>
              <a:buAutoNum type="arabicPeriod"/>
              <a:tabLst>
                <a:tab pos="358775" algn="l"/>
              </a:tabLst>
            </a:pPr>
            <a:r>
              <a:rPr lang="it-IT" dirty="0"/>
              <a:t>l</a:t>
            </a:r>
            <a:r>
              <a:rPr lang="it-IT" dirty="0" smtClean="0"/>
              <a:t>a globalizzazione dei mercati</a:t>
            </a:r>
          </a:p>
          <a:p>
            <a:pPr marL="457200" indent="-457200" algn="l">
              <a:buFont typeface="+mj-lt"/>
              <a:buAutoNum type="arabicPeriod"/>
              <a:tabLst>
                <a:tab pos="358775" algn="l"/>
              </a:tabLst>
            </a:pPr>
            <a:r>
              <a:rPr lang="it-IT" dirty="0"/>
              <a:t>l</a:t>
            </a:r>
            <a:r>
              <a:rPr lang="it-IT" dirty="0" smtClean="0"/>
              <a:t>a smaterializzazione del valore</a:t>
            </a:r>
          </a:p>
          <a:p>
            <a:pPr marL="457200" indent="-457200" algn="l">
              <a:buFont typeface="+mj-lt"/>
              <a:buAutoNum type="arabicPeriod"/>
              <a:tabLst>
                <a:tab pos="358775" algn="l"/>
              </a:tabLst>
            </a:pPr>
            <a:r>
              <a:rPr lang="it-IT" dirty="0"/>
              <a:t>p</a:t>
            </a:r>
            <a:r>
              <a:rPr lang="it-IT" dirty="0" smtClean="0"/>
              <a:t>rocessi diffusi e polivalenti di </a:t>
            </a:r>
            <a:r>
              <a:rPr lang="it-IT" i="1" dirty="0" err="1" smtClean="0"/>
              <a:t>worldmaking</a:t>
            </a:r>
            <a:endParaRPr lang="it-IT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53155" y="5570202"/>
            <a:ext cx="6964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chemeClr val="tx2"/>
                </a:solidFill>
                <a:latin typeface="Arial"/>
                <a:cs typeface="Arial"/>
              </a:rPr>
              <a:t>E. RULLANI, Fare rete: un nuovo modo di competere per le imprese, </a:t>
            </a:r>
          </a:p>
          <a:p>
            <a:r>
              <a:rPr lang="it-IT" sz="1000" b="1" dirty="0" smtClean="0">
                <a:solidFill>
                  <a:schemeClr val="tx2"/>
                </a:solidFill>
                <a:latin typeface="Arial"/>
                <a:cs typeface="Arial"/>
              </a:rPr>
              <a:t>Collana di Management, n. 43</a:t>
            </a:r>
            <a:endParaRPr lang="it-IT" sz="10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391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322338"/>
            <a:ext cx="8229600" cy="246221"/>
          </a:xfrm>
        </p:spPr>
        <p:txBody>
          <a:bodyPr lIns="1080000" rIns="1080000">
            <a:spAutoFit/>
          </a:bodyPr>
          <a:lstStyle/>
          <a:p>
            <a:r>
              <a:rPr lang="it-IT" sz="1000" dirty="0"/>
              <a:t>DALLA STRATEGIA </a:t>
            </a:r>
            <a:r>
              <a:rPr lang="it-IT" sz="1000" dirty="0" smtClean="0"/>
              <a:t>DELLA </a:t>
            </a:r>
            <a:r>
              <a:rPr lang="it-IT" sz="1000" dirty="0"/>
              <a:t>SOPRAVVIVENZA </a:t>
            </a:r>
            <a:r>
              <a:rPr lang="it-IT" sz="1000" dirty="0" smtClean="0"/>
              <a:t>AL </a:t>
            </a:r>
            <a:r>
              <a:rPr lang="it-IT" sz="1000" dirty="0"/>
              <a:t>CAMBIAMENTO DEL BUSINESS MODEL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171700" y="821267"/>
            <a:ext cx="4919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COGLIERE LE OPPORTUNITÀ</a:t>
            </a:r>
            <a:endParaRPr lang="it-IT" sz="2400" b="1" dirty="0">
              <a:solidFill>
                <a:schemeClr val="tx1">
                  <a:lumMod val="10000"/>
                  <a:lumOff val="9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89100" y="1883833"/>
            <a:ext cx="731096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EXPO DUBAI 2020: opportunità o  evento qualsiasi?</a:t>
            </a:r>
          </a:p>
          <a:p>
            <a:pPr algn="ctr"/>
            <a:endParaRPr lang="it-IT" sz="1600" dirty="0" smtClean="0">
              <a:solidFill>
                <a:schemeClr val="tx1">
                  <a:lumMod val="10000"/>
                  <a:lumOff val="90000"/>
                </a:schemeClr>
              </a:solidFill>
              <a:latin typeface="Arial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25 mln visitatori di cui 71% turisti;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Programmati investimenti nei settori infrastrutture e trasporti 48 </a:t>
            </a:r>
            <a:r>
              <a:rPr lang="it-IT" sz="1600" dirty="0" err="1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mld</a:t>
            </a: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 $;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438 ettari l’area dell’Expo con 5,2 </a:t>
            </a:r>
            <a:r>
              <a:rPr lang="it-IT" sz="1600" dirty="0" err="1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mld</a:t>
            </a: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 € di investimento;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1200 Km di nuova rete ferroviaria;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2000 tra appartamenti, banche, negozi e ristoranti;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+81.000 nuove stanze hotel; per 7 </a:t>
            </a:r>
            <a:r>
              <a:rPr lang="it-IT" sz="1600" dirty="0" err="1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mld</a:t>
            </a: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 $ di investimenti;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Parchi tematici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Energia solare: 2000 MW entro 2020; altri 1000 MW entro 2030.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Nel 2014 assegneranno progetti per 27 </a:t>
            </a:r>
            <a:r>
              <a:rPr lang="it-IT" sz="1600" dirty="0" err="1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mld</a:t>
            </a:r>
            <a:r>
              <a:rPr lang="it-IT" sz="16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 $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1600" dirty="0">
              <a:solidFill>
                <a:schemeClr val="tx1">
                  <a:lumMod val="10000"/>
                  <a:lumOff val="90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it-IT" sz="2400" b="1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Arial"/>
                <a:cs typeface="Arial"/>
              </a:rPr>
              <a:t>Dove saranno le nostre aziende?</a:t>
            </a:r>
            <a:endParaRPr lang="it-IT" sz="2400" b="1" dirty="0">
              <a:solidFill>
                <a:schemeClr val="tx1">
                  <a:lumMod val="10000"/>
                  <a:lumOff val="90000"/>
                </a:schemeClr>
              </a:solidFill>
              <a:latin typeface="Arial"/>
              <a:cs typeface="Arial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1600" dirty="0">
              <a:solidFill>
                <a:schemeClr val="tx1">
                  <a:lumMod val="10000"/>
                  <a:lumOff val="9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486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7839"/>
            <a:ext cx="8229600" cy="2308324"/>
          </a:xfrm>
        </p:spPr>
        <p:txBody>
          <a:bodyPr lIns="720000" rIns="720000"/>
          <a:lstStyle/>
          <a:p>
            <a:r>
              <a:rPr lang="en-US" sz="3600" dirty="0" smtClean="0"/>
              <a:t>QUANTE TRA LE NOSTRE AZIENDE POSSONO PENSARE DI PARTECIPARE DA SOLE A QUESTA OPPORTUNITÀ 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688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376"/>
            <a:ext cx="7772400" cy="584775"/>
          </a:xfrm>
        </p:spPr>
        <p:txBody>
          <a:bodyPr/>
          <a:lstStyle/>
          <a:p>
            <a:r>
              <a:rPr lang="en-US" dirty="0" err="1" smtClean="0"/>
              <a:t>Spunti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3"/>
          </p:nvPr>
        </p:nvSpPr>
        <p:spPr>
          <a:xfrm>
            <a:off x="685800" y="1536700"/>
            <a:ext cx="7772400" cy="3995758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it-IT" sz="1600" dirty="0" smtClean="0"/>
              <a:t>Ospitalità e mercato immobiliare</a:t>
            </a:r>
          </a:p>
          <a:p>
            <a:pPr algn="just">
              <a:spcBef>
                <a:spcPct val="0"/>
              </a:spcBef>
            </a:pPr>
            <a:endParaRPr lang="it-IT" sz="1600" dirty="0" smtClean="0"/>
          </a:p>
          <a:p>
            <a:pPr algn="just">
              <a:spcBef>
                <a:spcPct val="0"/>
              </a:spcBef>
            </a:pPr>
            <a:r>
              <a:rPr lang="it-IT" sz="1400" dirty="0" smtClean="0"/>
              <a:t>Il Piano strategico per il turismo «</a:t>
            </a:r>
            <a:r>
              <a:rPr lang="it-IT" sz="1400" dirty="0" err="1" smtClean="0"/>
              <a:t>Tourism</a:t>
            </a:r>
            <a:r>
              <a:rPr lang="it-IT" sz="1400" dirty="0" smtClean="0"/>
              <a:t> Vision 2020» prevede lo s</a:t>
            </a:r>
            <a:r>
              <a:rPr lang="it-IT" sz="1400" dirty="0" smtClean="0"/>
              <a:t>viluppo settore </a:t>
            </a:r>
            <a:r>
              <a:rPr lang="it-IT" sz="1400" dirty="0" err="1" smtClean="0"/>
              <a:t>HoReCo</a:t>
            </a:r>
            <a:r>
              <a:rPr lang="it-IT" sz="1400" dirty="0" smtClean="0"/>
              <a:t> ed ospitalità </a:t>
            </a:r>
          </a:p>
          <a:p>
            <a:pPr algn="just">
              <a:spcBef>
                <a:spcPct val="0"/>
              </a:spcBef>
            </a:pPr>
            <a:endParaRPr lang="it-IT" sz="1400" dirty="0"/>
          </a:p>
          <a:p>
            <a:pPr algn="just">
              <a:spcBef>
                <a:spcPct val="0"/>
              </a:spcBef>
            </a:pPr>
            <a:r>
              <a:rPr lang="it-IT" sz="1400" dirty="0" smtClean="0"/>
              <a:t>Ipotizzare un intervento/offerta di servizio per es. su 2/3 sottoinsiemi del settore (tutto ciò che riguarda camera/cucina/bagno)</a:t>
            </a:r>
          </a:p>
          <a:p>
            <a:pPr algn="just">
              <a:spcBef>
                <a:spcPct val="0"/>
              </a:spcBef>
            </a:pPr>
            <a:r>
              <a:rPr lang="it-IT" sz="1400" dirty="0" smtClean="0"/>
              <a:t>La mia azienda può offrire il servizio completo (anche come sub-appaltatore)?                       NO? </a:t>
            </a:r>
          </a:p>
          <a:p>
            <a:pPr algn="just">
              <a:spcBef>
                <a:spcPct val="0"/>
              </a:spcBef>
            </a:pPr>
            <a:endParaRPr lang="it-IT" sz="1400" dirty="0" smtClean="0"/>
          </a:p>
          <a:p>
            <a:pPr algn="just">
              <a:spcBef>
                <a:spcPct val="0"/>
              </a:spcBef>
            </a:pPr>
            <a:endParaRPr lang="it-IT" sz="1600" dirty="0"/>
          </a:p>
          <a:p>
            <a:pPr algn="just">
              <a:spcBef>
                <a:spcPct val="0"/>
              </a:spcBef>
            </a:pPr>
            <a:endParaRPr lang="it-IT" sz="1600" dirty="0" smtClean="0"/>
          </a:p>
          <a:p>
            <a:pPr algn="just">
              <a:spcBef>
                <a:spcPct val="0"/>
              </a:spcBef>
            </a:pPr>
            <a:r>
              <a:rPr lang="it-IT" sz="1600" dirty="0" smtClean="0"/>
              <a:t>Quali affiancamenti mi servono per poter affrontare l’offerta?</a:t>
            </a:r>
            <a:endParaRPr lang="it-IT" sz="1600" dirty="0"/>
          </a:p>
        </p:txBody>
      </p:sp>
      <p:sp>
        <p:nvSpPr>
          <p:cNvPr id="3" name="Freccia a destra 2"/>
          <p:cNvSpPr/>
          <p:nvPr/>
        </p:nvSpPr>
        <p:spPr>
          <a:xfrm>
            <a:off x="3170767" y="3699933"/>
            <a:ext cx="719666" cy="45719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80000" tIns="180000" rIns="180000" bIns="180000" rtlCol="0" anchor="t" anchorCtr="0">
            <a:spAutoFit/>
          </a:bodyPr>
          <a:lstStyle/>
          <a:p>
            <a:pPr algn="ctr"/>
            <a:endParaRPr lang="it-IT" sz="2400" b="1" dirty="0" smtClean="0">
              <a:solidFill>
                <a:schemeClr val="accent4"/>
              </a:solidFill>
              <a:latin typeface="Arial"/>
              <a:cs typeface="Arial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140200" y="3810000"/>
            <a:ext cx="45719" cy="474133"/>
          </a:xfrm>
          <a:prstGeom prst="downArrow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80000" tIns="180000" rIns="180000" bIns="180000" rtlCol="0" anchor="t" anchorCtr="0">
            <a:spAutoFit/>
          </a:bodyPr>
          <a:lstStyle/>
          <a:p>
            <a:pPr algn="ctr"/>
            <a:endParaRPr lang="it-IT" sz="2400" b="1" dirty="0" smtClean="0">
              <a:solidFill>
                <a:schemeClr val="accent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75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l"/>
            <a:r>
              <a:rPr lang="it-IT" sz="1600" dirty="0" smtClean="0">
                <a:solidFill>
                  <a:srgbClr val="FFFFFF"/>
                </a:solidFill>
              </a:rPr>
              <a:t>Pensata per offrire un’offerta completa al sotto-sistema individuato. </a:t>
            </a:r>
          </a:p>
          <a:p>
            <a:pPr algn="l"/>
            <a:r>
              <a:rPr lang="it-IT" sz="1600" dirty="0" smtClean="0">
                <a:solidFill>
                  <a:srgbClr val="FFFFFF"/>
                </a:solidFill>
              </a:rPr>
              <a:t>                                       Attività Sistematica</a:t>
            </a:r>
            <a:endParaRPr lang="it-IT" sz="1600" dirty="0">
              <a:solidFill>
                <a:srgbClr val="FFFFFF"/>
              </a:solidFill>
            </a:endParaRPr>
          </a:p>
          <a:p>
            <a:pPr algn="l"/>
            <a:r>
              <a:rPr lang="it-IT" sz="1600" dirty="0" smtClean="0">
                <a:solidFill>
                  <a:srgbClr val="FFFFFF"/>
                </a:solidFill>
              </a:rPr>
              <a:t>                                   </a:t>
            </a:r>
          </a:p>
          <a:p>
            <a:pPr algn="l"/>
            <a:r>
              <a:rPr lang="it-IT" sz="1600" dirty="0" smtClean="0">
                <a:solidFill>
                  <a:srgbClr val="FFFFFF"/>
                </a:solidFill>
              </a:rPr>
              <a:t>Può diventare                 Nuovo business model</a:t>
            </a:r>
          </a:p>
          <a:p>
            <a:pPr algn="l"/>
            <a:endParaRPr lang="it-IT" sz="1600" dirty="0">
              <a:solidFill>
                <a:srgbClr val="FFFFFF"/>
              </a:solidFill>
            </a:endParaRPr>
          </a:p>
          <a:p>
            <a:pPr algn="l"/>
            <a:r>
              <a:rPr lang="it-IT" sz="1600" dirty="0" smtClean="0">
                <a:solidFill>
                  <a:srgbClr val="FFFFFF"/>
                </a:solidFill>
              </a:rPr>
              <a:t>                                         Modalità di espansione</a:t>
            </a:r>
            <a:endParaRPr lang="it-IT" sz="1600" dirty="0" smtClean="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91376"/>
            <a:ext cx="7772400" cy="58477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RETE TEMATICA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Freccia a destra 1"/>
          <p:cNvSpPr>
            <a:spLocks noChangeAspect="1"/>
          </p:cNvSpPr>
          <p:nvPr/>
        </p:nvSpPr>
        <p:spPr>
          <a:xfrm rot="-2700000">
            <a:off x="3109902" y="3162927"/>
            <a:ext cx="715519" cy="249767"/>
          </a:xfrm>
          <a:prstGeom prst="rightArrow">
            <a:avLst/>
          </a:prstGeom>
          <a:noFill/>
          <a:ln w="50800" cmpd="sng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>
            <a:spAutoFit/>
          </a:bodyPr>
          <a:lstStyle/>
          <a:p>
            <a:pPr algn="ctr"/>
            <a:endParaRPr lang="it-IT" sz="2400" b="1" dirty="0" smtClean="0">
              <a:solidFill>
                <a:schemeClr val="accent4"/>
              </a:solidFill>
              <a:latin typeface="Arial"/>
              <a:cs typeface="Arial"/>
            </a:endParaRPr>
          </a:p>
        </p:txBody>
      </p:sp>
      <p:sp>
        <p:nvSpPr>
          <p:cNvPr id="5" name="Freccia a destra 4"/>
          <p:cNvSpPr>
            <a:spLocks noChangeAspect="1"/>
          </p:cNvSpPr>
          <p:nvPr/>
        </p:nvSpPr>
        <p:spPr>
          <a:xfrm>
            <a:off x="3363447" y="3619263"/>
            <a:ext cx="535913" cy="249767"/>
          </a:xfrm>
          <a:prstGeom prst="rightArrow">
            <a:avLst/>
          </a:prstGeom>
          <a:noFill/>
          <a:ln w="50800" cmpd="sng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>
            <a:spAutoFit/>
          </a:bodyPr>
          <a:lstStyle/>
          <a:p>
            <a:pPr algn="ctr"/>
            <a:endParaRPr lang="it-IT" sz="2400" b="1" dirty="0" smtClean="0">
              <a:solidFill>
                <a:schemeClr val="accent4"/>
              </a:solidFill>
              <a:latin typeface="Arial"/>
              <a:cs typeface="Arial"/>
            </a:endParaRPr>
          </a:p>
        </p:txBody>
      </p:sp>
      <p:sp>
        <p:nvSpPr>
          <p:cNvPr id="6" name="Freccia a destra 5"/>
          <p:cNvSpPr>
            <a:spLocks noChangeAspect="1"/>
          </p:cNvSpPr>
          <p:nvPr/>
        </p:nvSpPr>
        <p:spPr>
          <a:xfrm rot="2700000">
            <a:off x="3143599" y="4161681"/>
            <a:ext cx="774500" cy="249767"/>
          </a:xfrm>
          <a:prstGeom prst="rightArrow">
            <a:avLst/>
          </a:prstGeom>
          <a:noFill/>
          <a:ln w="50800" cmpd="sng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 anchorCtr="0">
            <a:spAutoFit/>
          </a:bodyPr>
          <a:lstStyle/>
          <a:p>
            <a:pPr algn="ctr"/>
            <a:endParaRPr lang="it-IT" sz="2400" b="1" dirty="0" smtClean="0">
              <a:solidFill>
                <a:schemeClr val="accent4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91376"/>
            <a:ext cx="7772400" cy="584775"/>
          </a:xfrm>
        </p:spPr>
        <p:txBody>
          <a:bodyPr/>
          <a:lstStyle/>
          <a:p>
            <a:pPr algn="l"/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 RELAZIONI A RETE SONO TRA I MODI PIÙ EFFICACI </a:t>
            </a:r>
            <a:br>
              <a:rPr lang="en-US" dirty="0"/>
            </a:br>
            <a:r>
              <a:rPr lang="en-US" dirty="0"/>
              <a:t>PER OFFRIRE CONOSCENZE E CAPACITÀ INTEGRATE IN SITUAZIONI </a:t>
            </a:r>
            <a:br>
              <a:rPr lang="en-US" dirty="0"/>
            </a:br>
            <a:r>
              <a:rPr lang="en-US" dirty="0"/>
              <a:t>DI COMPLESSITÀ</a:t>
            </a:r>
            <a:endParaRPr lang="it-IT" dirty="0"/>
          </a:p>
          <a:p>
            <a:pPr marL="342900" indent="-342900" algn="l">
              <a:buFont typeface="Arial"/>
              <a:buChar char="•"/>
            </a:pP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Pensiamo</a:t>
            </a:r>
            <a:r>
              <a:rPr lang="en-US" dirty="0" smtClean="0"/>
              <a:t> a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proposte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7"/>
          </p:nvPr>
        </p:nvSpPr>
        <p:spPr>
          <a:xfrm>
            <a:off x="457200" y="1600200"/>
            <a:ext cx="4038600" cy="2579507"/>
          </a:xfrm>
        </p:spPr>
        <p:txBody>
          <a:bodyPr/>
          <a:lstStyle/>
          <a:p>
            <a:pPr algn="l">
              <a:spcBef>
                <a:spcPct val="0"/>
              </a:spcBef>
              <a:defRPr/>
            </a:pPr>
            <a:endParaRPr lang="it-IT" sz="2400" dirty="0" smtClean="0"/>
          </a:p>
          <a:p>
            <a:pPr algn="l">
              <a:spcBef>
                <a:spcPct val="0"/>
              </a:spcBef>
              <a:defRPr/>
            </a:pPr>
            <a:endParaRPr lang="it-IT" sz="2400" dirty="0"/>
          </a:p>
          <a:p>
            <a:pPr algn="l">
              <a:spcBef>
                <a:spcPct val="0"/>
              </a:spcBef>
              <a:defRPr/>
            </a:pPr>
            <a:endParaRPr lang="it-IT" sz="2400" dirty="0" smtClean="0"/>
          </a:p>
          <a:p>
            <a:pPr algn="l">
              <a:spcBef>
                <a:spcPct val="0"/>
              </a:spcBef>
              <a:defRPr/>
            </a:pPr>
            <a:endParaRPr lang="it-IT" sz="2400" dirty="0"/>
          </a:p>
          <a:p>
            <a:pPr algn="l">
              <a:spcBef>
                <a:spcPct val="0"/>
              </a:spcBef>
              <a:defRPr/>
            </a:pPr>
            <a:endParaRPr lang="it-IT" sz="2400" dirty="0" smtClean="0"/>
          </a:p>
          <a:p>
            <a:pPr algn="l">
              <a:spcBef>
                <a:spcPct val="0"/>
              </a:spcBef>
              <a:defRPr/>
            </a:pPr>
            <a:endParaRPr lang="it-IT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648200" y="1600200"/>
            <a:ext cx="4038600" cy="2579507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it-IT" sz="2400" dirty="0" smtClean="0"/>
          </a:p>
          <a:p>
            <a:pPr>
              <a:spcBef>
                <a:spcPct val="0"/>
              </a:spcBef>
              <a:defRPr/>
            </a:pPr>
            <a:endParaRPr lang="it-IT" sz="2400" dirty="0"/>
          </a:p>
          <a:p>
            <a:pPr>
              <a:spcBef>
                <a:spcPct val="0"/>
              </a:spcBef>
              <a:defRPr/>
            </a:pPr>
            <a:endParaRPr lang="it-IT" sz="2400" dirty="0" smtClean="0"/>
          </a:p>
          <a:p>
            <a:pPr>
              <a:spcBef>
                <a:spcPct val="0"/>
              </a:spcBef>
              <a:defRPr/>
            </a:pPr>
            <a:endParaRPr lang="it-IT" sz="2400" dirty="0"/>
          </a:p>
          <a:p>
            <a:pPr>
              <a:spcBef>
                <a:spcPct val="0"/>
              </a:spcBef>
              <a:defRPr/>
            </a:pPr>
            <a:endParaRPr lang="it-IT" sz="2400" dirty="0" smtClean="0"/>
          </a:p>
          <a:p>
            <a:pPr>
              <a:spcBef>
                <a:spcPct val="0"/>
              </a:spcBef>
              <a:defRPr/>
            </a:pP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91376"/>
            <a:ext cx="7772400" cy="1077218"/>
          </a:xfrm>
        </p:spPr>
        <p:txBody>
          <a:bodyPr/>
          <a:lstStyle/>
          <a:p>
            <a:pPr algn="l"/>
            <a:r>
              <a:rPr lang="it-IT" dirty="0" smtClean="0">
                <a:solidFill>
                  <a:srgbClr val="FFFFFF"/>
                </a:solidFill>
              </a:rPr>
              <a:t>COME APPROCCIARE IL PERCORSO COMUNE</a:t>
            </a: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l"/>
            <a:r>
              <a:rPr lang="it-IT" sz="1600" i="1" dirty="0">
                <a:solidFill>
                  <a:srgbClr val="FFFFFF"/>
                </a:solidFill>
              </a:rPr>
              <a:t>Gli 8 passi per preparare e costruire il  </a:t>
            </a:r>
            <a:r>
              <a:rPr lang="it-IT" sz="1600" i="1" dirty="0" smtClean="0">
                <a:solidFill>
                  <a:srgbClr val="FFFFFF"/>
                </a:solidFill>
              </a:rPr>
              <a:t>progetto</a:t>
            </a:r>
            <a:endParaRPr lang="it-IT" sz="1600" i="1" dirty="0" smtClean="0"/>
          </a:p>
          <a:p>
            <a:pPr algn="l">
              <a:buFont typeface="Tahoma" pitchFamily="34" charset="0"/>
              <a:buAutoNum type="arabicPeriod"/>
            </a:pPr>
            <a:r>
              <a:rPr lang="it-IT" sz="1600" dirty="0" smtClean="0"/>
              <a:t>Finalità</a:t>
            </a:r>
            <a:endParaRPr lang="it-IT" sz="1600" dirty="0"/>
          </a:p>
          <a:p>
            <a:pPr algn="l">
              <a:buFont typeface="Tahoma" pitchFamily="34" charset="0"/>
              <a:buAutoNum type="arabicPeriod"/>
            </a:pPr>
            <a:r>
              <a:rPr lang="it-IT" sz="1600" dirty="0"/>
              <a:t>Strategia (Vision)</a:t>
            </a:r>
          </a:p>
          <a:p>
            <a:pPr algn="l">
              <a:buFont typeface="Tahoma" pitchFamily="34" charset="0"/>
              <a:buAutoNum type="arabicPeriod"/>
            </a:pPr>
            <a:r>
              <a:rPr lang="it-IT" sz="1600" dirty="0"/>
              <a:t>Analisi del contesto competitivo</a:t>
            </a:r>
          </a:p>
          <a:p>
            <a:pPr algn="l">
              <a:buFont typeface="Tahoma" pitchFamily="34" charset="0"/>
              <a:buAutoNum type="arabicPeriod"/>
            </a:pPr>
            <a:r>
              <a:rPr lang="it-IT" sz="1600" dirty="0"/>
              <a:t>Obiettivi (</a:t>
            </a:r>
            <a:r>
              <a:rPr lang="it-IT" sz="1600" dirty="0" err="1"/>
              <a:t>Mission</a:t>
            </a:r>
            <a:r>
              <a:rPr lang="it-IT" sz="1600" dirty="0"/>
              <a:t>)</a:t>
            </a:r>
          </a:p>
          <a:p>
            <a:pPr algn="l">
              <a:buFont typeface="Tahoma" pitchFamily="34" charset="0"/>
              <a:buAutoNum type="arabicPeriod"/>
            </a:pPr>
            <a:r>
              <a:rPr lang="it-IT" sz="1600" dirty="0"/>
              <a:t>Individuazione degli «</a:t>
            </a:r>
            <a:r>
              <a:rPr lang="it-IT" sz="1600" dirty="0" err="1"/>
              <a:t>economics</a:t>
            </a:r>
            <a:r>
              <a:rPr lang="it-IT" sz="1600" dirty="0"/>
              <a:t>»</a:t>
            </a:r>
          </a:p>
          <a:p>
            <a:pPr algn="l">
              <a:buFont typeface="Tahoma" pitchFamily="34" charset="0"/>
              <a:buAutoNum type="arabicPeriod"/>
            </a:pPr>
            <a:r>
              <a:rPr lang="it-IT" sz="1600" dirty="0"/>
              <a:t>Azioni per trasformare la strategia in piani operativi</a:t>
            </a:r>
          </a:p>
          <a:p>
            <a:pPr algn="l">
              <a:buFont typeface="Tahoma" pitchFamily="34" charset="0"/>
              <a:buAutoNum type="arabicPeriod"/>
            </a:pPr>
            <a:r>
              <a:rPr lang="it-IT" sz="1600" dirty="0"/>
              <a:t>Monitoraggio (BSC)</a:t>
            </a:r>
          </a:p>
          <a:p>
            <a:pPr algn="l">
              <a:buFont typeface="Tahoma" pitchFamily="34" charset="0"/>
              <a:buAutoNum type="arabicPeriod"/>
            </a:pPr>
            <a:r>
              <a:rPr lang="it-IT" sz="1600" dirty="0"/>
              <a:t>Valutazione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uadra PPT simple template PowerPoint">
  <a:themeElements>
    <a:clrScheme name="Scuadra 1">
      <a:dk1>
        <a:srgbClr val="323232"/>
      </a:dk1>
      <a:lt1>
        <a:srgbClr val="EAEAE6"/>
      </a:lt1>
      <a:dk2>
        <a:srgbClr val="E54E47"/>
      </a:dk2>
      <a:lt2>
        <a:srgbClr val="EAEAE6"/>
      </a:lt2>
      <a:accent1>
        <a:srgbClr val="564894"/>
      </a:accent1>
      <a:accent2>
        <a:srgbClr val="70E5AE"/>
      </a:accent2>
      <a:accent3>
        <a:srgbClr val="EDD539"/>
      </a:accent3>
      <a:accent4>
        <a:srgbClr val="0000FF"/>
      </a:accent4>
      <a:accent5>
        <a:srgbClr val="E08479"/>
      </a:accent5>
      <a:accent6>
        <a:srgbClr val="E0B6B1"/>
      </a:accent6>
      <a:hlink>
        <a:srgbClr val="0000FF"/>
      </a:hlink>
      <a:folHlink>
        <a:srgbClr val="0000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0800" cmpd="sng">
          <a:solidFill>
            <a:schemeClr val="accent4"/>
          </a:solidFill>
        </a:ln>
        <a:effectLst/>
      </a:spPr>
      <a:bodyPr lIns="180000" tIns="180000" rIns="180000" bIns="180000" rtlCol="0" anchor="t" anchorCtr="0">
        <a:spAutoFit/>
      </a:bodyPr>
      <a:lstStyle>
        <a:defPPr algn="ctr">
          <a:defRPr sz="2400" b="1" dirty="0" smtClean="0">
            <a:solidFill>
              <a:schemeClr val="accent4"/>
            </a:solidFill>
            <a:latin typeface="Arial"/>
            <a:cs typeface="Arial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 cap="rnd">
          <a:solidFill>
            <a:schemeClr val="tx2"/>
          </a:solidFill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2400" b="1" dirty="0" err="1">
            <a:solidFill>
              <a:schemeClr val="tx2"/>
            </a:solidFill>
            <a:latin typeface="Arial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Scuadra PPT simple template PowerPoint</Template>
  <TotalTime>408</TotalTime>
  <Words>332</Words>
  <Application>Microsoft Office PowerPoint</Application>
  <PresentationFormat>Presentazione su schermo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Scuadra PPT simple template PowerPoint</vt:lpstr>
      <vt:lpstr>Conoscere Condividere e Competere:  LE RETI D’IMPRESA</vt:lpstr>
      <vt:lpstr>È NATO IL CAPITALISMO GLOBALE DELLA CONOSCENZA?</vt:lpstr>
      <vt:lpstr>DALLA STRATEGIA DELLA SOPRAVVIVENZA AL CAMBIAMENTO DEL BUSINESS MODEL</vt:lpstr>
      <vt:lpstr>QUANTE TRA LE NOSTRE AZIENDE POSSONO PENSARE DI PARTECIPARE DA SOLE A QUESTA OPPORTUNITÀ ?</vt:lpstr>
      <vt:lpstr>Spunti</vt:lpstr>
      <vt:lpstr>RETE TEMATICA</vt:lpstr>
      <vt:lpstr>Presentazione standard di PowerPoint</vt:lpstr>
      <vt:lpstr>Pensiamo a delle proposte</vt:lpstr>
      <vt:lpstr>COME APPROCCIARE IL PERCORSO COMUNE</vt:lpstr>
      <vt:lpstr>Grazie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Paolo</dc:creator>
  <cp:lastModifiedBy>Margherita Marin</cp:lastModifiedBy>
  <cp:revision>27</cp:revision>
  <dcterms:created xsi:type="dcterms:W3CDTF">2014-03-26T16:38:15Z</dcterms:created>
  <dcterms:modified xsi:type="dcterms:W3CDTF">2014-06-03T14:46:42Z</dcterms:modified>
</cp:coreProperties>
</file>