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08" r:id="rId2"/>
    <p:sldId id="610" r:id="rId3"/>
    <p:sldId id="611" r:id="rId4"/>
    <p:sldId id="613" r:id="rId5"/>
    <p:sldId id="612" r:id="rId6"/>
    <p:sldId id="614" r:id="rId7"/>
  </p:sldIdLst>
  <p:sldSz cx="9906000" cy="6858000" type="A4"/>
  <p:notesSz cx="6834188" cy="99790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66"/>
    <a:srgbClr val="808000"/>
    <a:srgbClr val="CC3333"/>
    <a:srgbClr val="FFCCCC"/>
    <a:srgbClr val="000C53"/>
    <a:srgbClr val="FE6E6E"/>
    <a:srgbClr val="E70F07"/>
    <a:srgbClr val="66666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09" autoAdjust="0"/>
    <p:restoredTop sz="99534" autoAdjust="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4146"/>
        <p:guide pos="7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3E0D59D-A10B-415C-ABEE-9916F708DC10}" type="datetimeFigureOut">
              <a:rPr lang="en-US"/>
              <a:pPr/>
              <a:t>11/12/2014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F715680-1559-4BC1-AB1A-9F4B45AA26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350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405438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40275"/>
            <a:ext cx="501173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055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3500" y="948055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fld id="{E606CEE5-E35B-48FD-8899-F8A442685A6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946391-036F-409E-99B8-60D90DEE4167}" type="slidenum">
              <a:rPr lang="it-IT" smtClean="0">
                <a:ea typeface="ヒラギノ角ゴ Pro W3"/>
                <a:cs typeface="ヒラギノ角ゴ Pro W3"/>
              </a:rPr>
              <a:pPr/>
              <a:t>1</a:t>
            </a:fld>
            <a:endParaRPr lang="it-IT" smtClean="0">
              <a:ea typeface="ヒラギノ角ゴ Pro W3"/>
              <a:cs typeface="ヒラギノ角ゴ Pro W3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24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024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9F289F-AE1D-418A-AA71-5E352F4BC261}" type="slidenum">
              <a:rPr lang="it-IT" smtClean="0">
                <a:ea typeface="ヒラギノ角ゴ Pro W3"/>
                <a:cs typeface="ヒラギノ角ゴ Pro W3"/>
              </a:rPr>
              <a:pPr/>
              <a:t>2</a:t>
            </a:fld>
            <a:endParaRPr lang="it-IT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29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229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C01B44-61E0-41A7-BEBD-23C80C1AE4E5}" type="slidenum">
              <a:rPr lang="it-IT" smtClean="0">
                <a:ea typeface="ヒラギノ角ゴ Pro W3"/>
                <a:cs typeface="ヒラギノ角ゴ Pro W3"/>
              </a:rPr>
              <a:pPr/>
              <a:t>3</a:t>
            </a:fld>
            <a:endParaRPr lang="it-IT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33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433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83B701-1835-4535-99BB-F3E1030A7482}" type="slidenum">
              <a:rPr lang="it-IT" smtClean="0">
                <a:ea typeface="ヒラギノ角ゴ Pro W3"/>
                <a:cs typeface="ヒラギノ角ゴ Pro W3"/>
              </a:rPr>
              <a:pPr/>
              <a:t>4</a:t>
            </a:fld>
            <a:endParaRPr lang="it-IT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CA21D-8ED7-4797-8A8A-7EB1411971BE}" type="slidenum">
              <a:rPr lang="it-IT" smtClean="0">
                <a:ea typeface="ヒラギノ角ゴ Pro W3"/>
                <a:cs typeface="ヒラギノ角ゴ Pro W3"/>
              </a:rPr>
              <a:pPr/>
              <a:t>5</a:t>
            </a:fld>
            <a:endParaRPr lang="it-IT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206FF-D9B0-4732-92B8-2E75EFBFF6FE}" type="slidenum">
              <a:rPr lang="it-IT" smtClean="0">
                <a:ea typeface="ヒラギノ角ゴ Pro W3"/>
                <a:cs typeface="ヒラギノ角ゴ Pro W3"/>
              </a:rPr>
              <a:pPr/>
              <a:t>6</a:t>
            </a:fld>
            <a:endParaRPr lang="it-IT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a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9"/>
          <p:cNvCxnSpPr/>
          <p:nvPr userDrawn="1"/>
        </p:nvCxnSpPr>
        <p:spPr>
          <a:xfrm>
            <a:off x="139700" y="652463"/>
            <a:ext cx="8823325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asellaDiTesto 13"/>
          <p:cNvSpPr txBox="1"/>
          <p:nvPr userDrawn="1"/>
        </p:nvSpPr>
        <p:spPr>
          <a:xfrm>
            <a:off x="655638" y="1155700"/>
            <a:ext cx="2751137" cy="2460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endParaRPr lang="it-IT" sz="1600" dirty="0">
              <a:solidFill>
                <a:srgbClr val="004080"/>
              </a:solidFill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5" name="Titolo 4"/>
          <p:cNvSpPr txBox="1">
            <a:spLocks/>
          </p:cNvSpPr>
          <p:nvPr userDrawn="1"/>
        </p:nvSpPr>
        <p:spPr bwMode="auto">
          <a:xfrm>
            <a:off x="498475" y="936625"/>
            <a:ext cx="79565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eaLnBrk="0" hangingPunct="0">
              <a:defRPr/>
            </a:pPr>
            <a:endParaRPr lang="it-IT" sz="1600" kern="0" dirty="0">
              <a:solidFill>
                <a:srgbClr val="004080"/>
              </a:solidFill>
              <a:latin typeface="Century Gothic"/>
              <a:ea typeface="+mj-ea"/>
              <a:cs typeface="Century Gothic"/>
            </a:endParaRPr>
          </a:p>
        </p:txBody>
      </p:sp>
      <p:cxnSp>
        <p:nvCxnSpPr>
          <p:cNvPr id="6" name="Connettore 1 17"/>
          <p:cNvCxnSpPr>
            <a:cxnSpLocks noChangeShapeType="1"/>
          </p:cNvCxnSpPr>
          <p:nvPr userDrawn="1"/>
        </p:nvCxnSpPr>
        <p:spPr bwMode="auto">
          <a:xfrm rot="5400000">
            <a:off x="7234238" y="6580188"/>
            <a:ext cx="215900" cy="0"/>
          </a:xfrm>
          <a:prstGeom prst="line">
            <a:avLst/>
          </a:prstGeom>
          <a:noFill/>
          <a:ln w="2540" algn="ctr">
            <a:solidFill>
              <a:srgbClr val="595959"/>
            </a:solidFill>
            <a:round/>
            <a:headEnd/>
            <a:tailEnd/>
          </a:ln>
        </p:spPr>
      </p:cxnSp>
      <p:sp>
        <p:nvSpPr>
          <p:cNvPr id="7" name="CasellaDiTesto 10"/>
          <p:cNvSpPr txBox="1">
            <a:spLocks noChangeArrowheads="1"/>
          </p:cNvSpPr>
          <p:nvPr userDrawn="1"/>
        </p:nvSpPr>
        <p:spPr bwMode="auto">
          <a:xfrm>
            <a:off x="6934200" y="6488113"/>
            <a:ext cx="13430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t-IT" sz="6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entury Gothic" charset="0"/>
                <a:cs typeface="Calibri"/>
              </a:rPr>
              <a:t>SWG</a:t>
            </a:r>
            <a:r>
              <a:rPr lang="it-IT" sz="600" cap="all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entury Gothic" charset="0"/>
                <a:cs typeface="Calibri"/>
              </a:rPr>
              <a:t>®</a:t>
            </a:r>
            <a:r>
              <a:rPr lang="it-IT" sz="6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entury Gothic" charset="0"/>
                <a:cs typeface="Calibri"/>
              </a:rPr>
              <a:t>   tutti i diritti riservati</a:t>
            </a:r>
          </a:p>
        </p:txBody>
      </p:sp>
      <p:cxnSp>
        <p:nvCxnSpPr>
          <p:cNvPr id="8" name="Connettore 1 19"/>
          <p:cNvCxnSpPr/>
          <p:nvPr userDrawn="1"/>
        </p:nvCxnSpPr>
        <p:spPr>
          <a:xfrm flipV="1">
            <a:off x="0" y="585788"/>
            <a:ext cx="8886825" cy="9525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8193088" y="6419850"/>
            <a:ext cx="588962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3525977-695F-4F4A-8A89-0644EE755FDD}" type="slidenum">
              <a:rPr lang="it-IT" sz="15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Helvetica" charset="0"/>
                <a:cs typeface="Calibri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it-IT" sz="15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Helvetica" charset="0"/>
              <a:cs typeface="Calibri"/>
            </a:endParaRPr>
          </a:p>
        </p:txBody>
      </p:sp>
      <p:cxnSp>
        <p:nvCxnSpPr>
          <p:cNvPr id="10" name="Connettore 1 21"/>
          <p:cNvCxnSpPr>
            <a:cxnSpLocks noChangeShapeType="1"/>
          </p:cNvCxnSpPr>
          <p:nvPr userDrawn="1"/>
        </p:nvCxnSpPr>
        <p:spPr bwMode="auto">
          <a:xfrm rot="5400000">
            <a:off x="8156575" y="6580188"/>
            <a:ext cx="215900" cy="0"/>
          </a:xfrm>
          <a:prstGeom prst="line">
            <a:avLst/>
          </a:prstGeom>
          <a:noFill/>
          <a:ln w="2540" algn="ctr">
            <a:solidFill>
              <a:srgbClr val="595959"/>
            </a:solidFill>
            <a:round/>
            <a:headEnd/>
            <a:tailEnd/>
          </a:ln>
        </p:spPr>
      </p:cxnSp>
      <p:grpSp>
        <p:nvGrpSpPr>
          <p:cNvPr id="12" name="Gruppo 2"/>
          <p:cNvGrpSpPr>
            <a:grpSpLocks/>
          </p:cNvGrpSpPr>
          <p:nvPr userDrawn="1"/>
        </p:nvGrpSpPr>
        <p:grpSpPr bwMode="auto">
          <a:xfrm>
            <a:off x="9037638" y="0"/>
            <a:ext cx="868362" cy="863600"/>
            <a:chOff x="8569968" y="1460500"/>
            <a:chExt cx="869063" cy="863600"/>
          </a:xfrm>
        </p:grpSpPr>
        <p:sp>
          <p:nvSpPr>
            <p:cNvPr id="13" name="Ovale 23"/>
            <p:cNvSpPr/>
            <p:nvPr userDrawn="1"/>
          </p:nvSpPr>
          <p:spPr>
            <a:xfrm>
              <a:off x="8569968" y="1460500"/>
              <a:ext cx="869063" cy="863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morning" dir="t"/>
            </a:scene3d>
            <a:sp3d prstMaterial="clear">
              <a:bevelT w="508000" h="508000"/>
              <a:bevelB w="508000" h="5080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it-IT"/>
            </a:p>
          </p:txBody>
        </p:sp>
        <p:pic>
          <p:nvPicPr>
            <p:cNvPr id="14" name="Immagine 1" descr="logo_unioncamere.pn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648701" y="1651000"/>
              <a:ext cx="723900" cy="44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Immagine 15" descr="logo swg4coloriAPP.pd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9550" y="6489700"/>
            <a:ext cx="7048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4"/>
          <p:cNvSpPr>
            <a:spLocks noGrp="1"/>
          </p:cNvSpPr>
          <p:nvPr>
            <p:ph type="title"/>
          </p:nvPr>
        </p:nvSpPr>
        <p:spPr>
          <a:xfrm>
            <a:off x="293313" y="133450"/>
            <a:ext cx="7873763" cy="32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entury Gothic"/>
          <a:ea typeface="+mj-ea"/>
          <a:cs typeface="Century 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entury Gothic" charset="0"/>
          <a:ea typeface="ヒラギノ角ゴ Pro W3" charset="-128"/>
          <a:cs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entury Gothic" charset="0"/>
          <a:ea typeface="ヒラギノ角ゴ Pro W3" charset="-128"/>
          <a:cs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entury Gothic" charset="0"/>
          <a:ea typeface="ヒラギノ角ゴ Pro W3" charset="-128"/>
          <a:cs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entury Gothic" charset="0"/>
          <a:ea typeface="ヒラギノ角ゴ Pro W3" charset="-128"/>
          <a:cs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em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ttangolo 144"/>
          <p:cNvSpPr/>
          <p:nvPr/>
        </p:nvSpPr>
        <p:spPr bwMode="auto">
          <a:xfrm>
            <a:off x="0" y="0"/>
            <a:ext cx="6502400" cy="3048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it-IT">
              <a:ea typeface="ヒラギノ角ゴ Pro W3" charset="-128"/>
              <a:cs typeface="ヒラギノ角ゴ Pro W3" charset="-128"/>
            </a:endParaRPr>
          </a:p>
        </p:txBody>
      </p:sp>
      <p:pic>
        <p:nvPicPr>
          <p:cNvPr id="7170" name="Immagine 8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6731000" y="2859088"/>
            <a:ext cx="3073400" cy="59531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7171" name="Immagine 13" descr="logo swg4coloriAPP.pd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1913" y="6242050"/>
            <a:ext cx="1262062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172" name="Connettore 1 3"/>
          <p:cNvCxnSpPr>
            <a:cxnSpLocks noChangeShapeType="1"/>
          </p:cNvCxnSpPr>
          <p:nvPr/>
        </p:nvCxnSpPr>
        <p:spPr bwMode="auto">
          <a:xfrm>
            <a:off x="0" y="3162300"/>
            <a:ext cx="6591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Connettore 1 16"/>
          <p:cNvCxnSpPr/>
          <p:nvPr/>
        </p:nvCxnSpPr>
        <p:spPr bwMode="auto">
          <a:xfrm>
            <a:off x="6604000" y="0"/>
            <a:ext cx="0" cy="6858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74" name="Titolo 1"/>
          <p:cNvSpPr txBox="1">
            <a:spLocks/>
          </p:cNvSpPr>
          <p:nvPr/>
        </p:nvSpPr>
        <p:spPr bwMode="auto">
          <a:xfrm flipH="1">
            <a:off x="0" y="3303588"/>
            <a:ext cx="6718300" cy="17383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tIns="18000"/>
          <a:lstStyle/>
          <a:p>
            <a:pPr eaLnBrk="0" hangingPunct="0">
              <a:lnSpc>
                <a:spcPct val="80000"/>
              </a:lnSpc>
            </a:pPr>
            <a:r>
              <a:rPr lang="it-IT" sz="3500">
                <a:latin typeface="Century Gothic" pitchFamily="34" charset="0"/>
              </a:rPr>
              <a:t>Parte 1</a:t>
            </a:r>
          </a:p>
          <a:p>
            <a:pPr eaLnBrk="0" hangingPunct="0">
              <a:lnSpc>
                <a:spcPct val="80000"/>
              </a:lnSpc>
            </a:pPr>
            <a:endParaRPr lang="it-IT" sz="3500">
              <a:latin typeface="Century Gothic" pitchFamily="34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it-IT" sz="3600" b="1">
                <a:latin typeface="Century Gothic" pitchFamily="34" charset="0"/>
              </a:rPr>
              <a:t>Le dinamiche in atto </a:t>
            </a:r>
          </a:p>
          <a:p>
            <a:pPr eaLnBrk="0" hangingPunct="0">
              <a:lnSpc>
                <a:spcPct val="80000"/>
              </a:lnSpc>
            </a:pPr>
            <a:r>
              <a:rPr lang="it-IT" sz="3600" b="1">
                <a:latin typeface="Century Gothic" pitchFamily="34" charset="0"/>
              </a:rPr>
              <a:t>nel Paese </a:t>
            </a:r>
            <a:endParaRPr lang="it-IT" sz="3500">
              <a:latin typeface="Century Gothic" pitchFamily="34" charset="0"/>
            </a:endParaRPr>
          </a:p>
        </p:txBody>
      </p:sp>
      <p:grpSp>
        <p:nvGrpSpPr>
          <p:cNvPr id="7175" name="Gruppo 146"/>
          <p:cNvGrpSpPr>
            <a:grpSpLocks/>
          </p:cNvGrpSpPr>
          <p:nvPr/>
        </p:nvGrpSpPr>
        <p:grpSpPr bwMode="auto">
          <a:xfrm>
            <a:off x="0" y="0"/>
            <a:ext cx="6540500" cy="3098800"/>
            <a:chOff x="-483726" y="3202254"/>
            <a:chExt cx="8400773" cy="3821060"/>
          </a:xfrm>
        </p:grpSpPr>
        <p:grpSp>
          <p:nvGrpSpPr>
            <p:cNvPr id="7177" name="Gruppo 147"/>
            <p:cNvGrpSpPr>
              <a:grpSpLocks/>
            </p:cNvGrpSpPr>
            <p:nvPr/>
          </p:nvGrpSpPr>
          <p:grpSpPr bwMode="auto">
            <a:xfrm>
              <a:off x="-483726" y="3202254"/>
              <a:ext cx="8400773" cy="3821060"/>
              <a:chOff x="-483726" y="3202254"/>
              <a:chExt cx="8400773" cy="3821060"/>
            </a:xfrm>
          </p:grpSpPr>
          <p:cxnSp>
            <p:nvCxnSpPr>
              <p:cNvPr id="7211" name="Connettore 1 181"/>
              <p:cNvCxnSpPr>
                <a:cxnSpLocks noChangeShapeType="1"/>
              </p:cNvCxnSpPr>
              <p:nvPr/>
            </p:nvCxnSpPr>
            <p:spPr bwMode="auto">
              <a:xfrm flipH="1">
                <a:off x="6328040" y="3828657"/>
                <a:ext cx="1572695" cy="39366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2" name="Connettore 1 182"/>
              <p:cNvCxnSpPr>
                <a:cxnSpLocks noChangeShapeType="1"/>
              </p:cNvCxnSpPr>
              <p:nvPr/>
            </p:nvCxnSpPr>
            <p:spPr bwMode="auto">
              <a:xfrm flipH="1">
                <a:off x="6688984" y="5754847"/>
                <a:ext cx="1228063" cy="91373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3" name="Connettore 1 183"/>
              <p:cNvCxnSpPr>
                <a:cxnSpLocks noChangeShapeType="1"/>
              </p:cNvCxnSpPr>
              <p:nvPr/>
            </p:nvCxnSpPr>
            <p:spPr bwMode="auto">
              <a:xfrm flipH="1" flipV="1">
                <a:off x="-483726" y="3202254"/>
                <a:ext cx="1976882" cy="85356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4" name="Connettore 1 184"/>
              <p:cNvCxnSpPr>
                <a:cxnSpLocks noChangeShapeType="1"/>
              </p:cNvCxnSpPr>
              <p:nvPr/>
            </p:nvCxnSpPr>
            <p:spPr bwMode="auto">
              <a:xfrm flipH="1">
                <a:off x="-483726" y="5333639"/>
                <a:ext cx="1731955" cy="49950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5" name="Connettore 1 185"/>
              <p:cNvCxnSpPr>
                <a:cxnSpLocks noChangeShapeType="1"/>
              </p:cNvCxnSpPr>
              <p:nvPr/>
            </p:nvCxnSpPr>
            <p:spPr bwMode="auto">
              <a:xfrm flipH="1">
                <a:off x="478693" y="6052413"/>
                <a:ext cx="1207828" cy="95524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6" name="Connettore 1 186"/>
              <p:cNvCxnSpPr>
                <a:cxnSpLocks noChangeShapeType="1"/>
              </p:cNvCxnSpPr>
              <p:nvPr/>
            </p:nvCxnSpPr>
            <p:spPr bwMode="auto">
              <a:xfrm flipH="1" flipV="1">
                <a:off x="4972913" y="6305917"/>
                <a:ext cx="774614" cy="71739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7" name="Connettore 1 187"/>
              <p:cNvCxnSpPr>
                <a:cxnSpLocks noChangeShapeType="1"/>
              </p:cNvCxnSpPr>
              <p:nvPr/>
            </p:nvCxnSpPr>
            <p:spPr bwMode="auto">
              <a:xfrm flipH="1">
                <a:off x="4763091" y="6077580"/>
                <a:ext cx="1039490" cy="19278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8" name="Connettore 1 188"/>
              <p:cNvCxnSpPr>
                <a:cxnSpLocks noChangeShapeType="1"/>
              </p:cNvCxnSpPr>
              <p:nvPr/>
            </p:nvCxnSpPr>
            <p:spPr bwMode="auto">
              <a:xfrm>
                <a:off x="1663700" y="4000500"/>
                <a:ext cx="1195190" cy="8408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19" name="Connettore 1 189"/>
              <p:cNvCxnSpPr>
                <a:cxnSpLocks noChangeShapeType="1"/>
              </p:cNvCxnSpPr>
              <p:nvPr/>
            </p:nvCxnSpPr>
            <p:spPr bwMode="auto">
              <a:xfrm>
                <a:off x="2761227" y="3991151"/>
                <a:ext cx="852328" cy="40840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0" name="Connettore 1 190"/>
              <p:cNvCxnSpPr>
                <a:cxnSpLocks noChangeShapeType="1"/>
              </p:cNvCxnSpPr>
              <p:nvPr/>
            </p:nvCxnSpPr>
            <p:spPr bwMode="auto">
              <a:xfrm>
                <a:off x="4297194" y="4124328"/>
                <a:ext cx="722626" cy="346258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1" name="Connettore 1 191"/>
              <p:cNvCxnSpPr>
                <a:cxnSpLocks noChangeShapeType="1"/>
              </p:cNvCxnSpPr>
              <p:nvPr/>
            </p:nvCxnSpPr>
            <p:spPr bwMode="auto">
              <a:xfrm>
                <a:off x="3569163" y="4390680"/>
                <a:ext cx="790179" cy="66588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2" name="Connettore 1 192"/>
              <p:cNvCxnSpPr>
                <a:cxnSpLocks noChangeShapeType="1"/>
              </p:cNvCxnSpPr>
              <p:nvPr/>
            </p:nvCxnSpPr>
            <p:spPr bwMode="auto">
              <a:xfrm flipV="1">
                <a:off x="4403735" y="3955638"/>
                <a:ext cx="1100924" cy="177568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3" name="Connettore 1 193"/>
              <p:cNvCxnSpPr>
                <a:cxnSpLocks noChangeShapeType="1"/>
              </p:cNvCxnSpPr>
              <p:nvPr/>
            </p:nvCxnSpPr>
            <p:spPr bwMode="auto">
              <a:xfrm flipV="1">
                <a:off x="3524771" y="4150963"/>
                <a:ext cx="807936" cy="23083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4" name="Connettore 1 194"/>
              <p:cNvCxnSpPr>
                <a:cxnSpLocks noChangeShapeType="1"/>
              </p:cNvCxnSpPr>
              <p:nvPr/>
            </p:nvCxnSpPr>
            <p:spPr bwMode="auto">
              <a:xfrm flipH="1">
                <a:off x="2654686" y="4017787"/>
                <a:ext cx="124298" cy="67476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5" name="Connettore 1 195"/>
              <p:cNvCxnSpPr>
                <a:cxnSpLocks noChangeShapeType="1"/>
              </p:cNvCxnSpPr>
              <p:nvPr/>
            </p:nvCxnSpPr>
            <p:spPr bwMode="auto">
              <a:xfrm flipH="1" flipV="1">
                <a:off x="2024318" y="4568249"/>
                <a:ext cx="657003" cy="11541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6" name="Connettore 1 196"/>
              <p:cNvCxnSpPr>
                <a:cxnSpLocks noChangeShapeType="1"/>
              </p:cNvCxnSpPr>
              <p:nvPr/>
            </p:nvCxnSpPr>
            <p:spPr bwMode="auto">
              <a:xfrm flipH="1">
                <a:off x="1198625" y="4523857"/>
                <a:ext cx="736909" cy="1775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7" name="Connettore 1 197"/>
              <p:cNvCxnSpPr>
                <a:cxnSpLocks noChangeShapeType="1"/>
              </p:cNvCxnSpPr>
              <p:nvPr/>
            </p:nvCxnSpPr>
            <p:spPr bwMode="auto">
              <a:xfrm flipH="1">
                <a:off x="1136476" y="5100954"/>
                <a:ext cx="701395" cy="23971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8" name="Connettore 1 198"/>
              <p:cNvCxnSpPr>
                <a:cxnSpLocks noChangeShapeType="1"/>
              </p:cNvCxnSpPr>
              <p:nvPr/>
            </p:nvCxnSpPr>
            <p:spPr bwMode="auto">
              <a:xfrm flipH="1">
                <a:off x="1598154" y="5891133"/>
                <a:ext cx="887842" cy="150933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29" name="Connettore 1 199"/>
              <p:cNvCxnSpPr>
                <a:cxnSpLocks noChangeShapeType="1"/>
              </p:cNvCxnSpPr>
              <p:nvPr/>
            </p:nvCxnSpPr>
            <p:spPr bwMode="auto">
              <a:xfrm flipH="1">
                <a:off x="2076103" y="6512623"/>
                <a:ext cx="765030" cy="6966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0" name="Connettore 1 200"/>
              <p:cNvCxnSpPr>
                <a:cxnSpLocks noChangeShapeType="1"/>
              </p:cNvCxnSpPr>
              <p:nvPr/>
            </p:nvCxnSpPr>
            <p:spPr bwMode="auto">
              <a:xfrm flipH="1">
                <a:off x="2815490" y="6432717"/>
                <a:ext cx="709282" cy="14956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1" name="Connettore 1 201"/>
              <p:cNvCxnSpPr>
                <a:cxnSpLocks noChangeShapeType="1"/>
              </p:cNvCxnSpPr>
              <p:nvPr/>
            </p:nvCxnSpPr>
            <p:spPr bwMode="auto">
              <a:xfrm flipH="1">
                <a:off x="3409848" y="6445351"/>
                <a:ext cx="754169" cy="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2" name="Connettore 1 202"/>
              <p:cNvCxnSpPr>
                <a:cxnSpLocks noChangeShapeType="1"/>
              </p:cNvCxnSpPr>
              <p:nvPr/>
            </p:nvCxnSpPr>
            <p:spPr bwMode="auto">
              <a:xfrm flipH="1">
                <a:off x="4213098" y="6246270"/>
                <a:ext cx="749978" cy="250658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3" name="Connettore 1 203"/>
              <p:cNvCxnSpPr>
                <a:cxnSpLocks noChangeShapeType="1"/>
              </p:cNvCxnSpPr>
              <p:nvPr/>
            </p:nvCxnSpPr>
            <p:spPr bwMode="auto">
              <a:xfrm flipH="1">
                <a:off x="5760837" y="5802349"/>
                <a:ext cx="921879" cy="275231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4" name="Connettore 1 204"/>
              <p:cNvCxnSpPr>
                <a:cxnSpLocks noChangeShapeType="1"/>
              </p:cNvCxnSpPr>
              <p:nvPr/>
            </p:nvCxnSpPr>
            <p:spPr bwMode="auto">
              <a:xfrm flipH="1" flipV="1">
                <a:off x="6430156" y="5100954"/>
                <a:ext cx="252560" cy="701395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5" name="Connettore 1 205"/>
              <p:cNvCxnSpPr>
                <a:cxnSpLocks noChangeShapeType="1"/>
              </p:cNvCxnSpPr>
              <p:nvPr/>
            </p:nvCxnSpPr>
            <p:spPr bwMode="auto">
              <a:xfrm flipH="1" flipV="1">
                <a:off x="6330371" y="4190916"/>
                <a:ext cx="99785" cy="86564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6" name="Connettore 1 206"/>
              <p:cNvCxnSpPr>
                <a:cxnSpLocks noChangeShapeType="1"/>
              </p:cNvCxnSpPr>
              <p:nvPr/>
            </p:nvCxnSpPr>
            <p:spPr bwMode="auto">
              <a:xfrm flipH="1" flipV="1">
                <a:off x="5531294" y="3942320"/>
                <a:ext cx="799077" cy="30630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7" name="Connettore 1 207"/>
              <p:cNvCxnSpPr>
                <a:cxnSpLocks noChangeShapeType="1"/>
              </p:cNvCxnSpPr>
              <p:nvPr/>
            </p:nvCxnSpPr>
            <p:spPr bwMode="auto">
              <a:xfrm flipH="1">
                <a:off x="5760837" y="4254067"/>
                <a:ext cx="594303" cy="60716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8" name="Connettore 1 208"/>
              <p:cNvCxnSpPr>
                <a:cxnSpLocks noChangeShapeType="1"/>
              </p:cNvCxnSpPr>
              <p:nvPr/>
            </p:nvCxnSpPr>
            <p:spPr bwMode="auto">
              <a:xfrm flipH="1" flipV="1">
                <a:off x="4963075" y="4470586"/>
                <a:ext cx="728030" cy="40840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39" name="Connettore 1 209"/>
              <p:cNvCxnSpPr>
                <a:cxnSpLocks noChangeShapeType="1"/>
              </p:cNvCxnSpPr>
              <p:nvPr/>
            </p:nvCxnSpPr>
            <p:spPr bwMode="auto">
              <a:xfrm flipH="1">
                <a:off x="5019820" y="4887782"/>
                <a:ext cx="695814" cy="15990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0" name="Connettore 1 210"/>
              <p:cNvCxnSpPr>
                <a:cxnSpLocks noChangeShapeType="1"/>
              </p:cNvCxnSpPr>
              <p:nvPr/>
            </p:nvCxnSpPr>
            <p:spPr bwMode="auto">
              <a:xfrm flipH="1" flipV="1">
                <a:off x="5019821" y="5078809"/>
                <a:ext cx="782761" cy="39503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1" name="Connettore 1 211"/>
              <p:cNvCxnSpPr>
                <a:cxnSpLocks noChangeShapeType="1"/>
              </p:cNvCxnSpPr>
              <p:nvPr/>
            </p:nvCxnSpPr>
            <p:spPr bwMode="auto">
              <a:xfrm flipH="1" flipV="1">
                <a:off x="5802581" y="5456792"/>
                <a:ext cx="880135" cy="34555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2" name="Connettore 1 212"/>
              <p:cNvCxnSpPr>
                <a:cxnSpLocks noChangeShapeType="1"/>
              </p:cNvCxnSpPr>
              <p:nvPr/>
            </p:nvCxnSpPr>
            <p:spPr bwMode="auto">
              <a:xfrm flipV="1">
                <a:off x="5167279" y="5473848"/>
                <a:ext cx="635303" cy="213081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3" name="Connettore 1 213"/>
              <p:cNvCxnSpPr>
                <a:cxnSpLocks noChangeShapeType="1"/>
              </p:cNvCxnSpPr>
              <p:nvPr/>
            </p:nvCxnSpPr>
            <p:spPr bwMode="auto">
              <a:xfrm>
                <a:off x="4474762" y="5615160"/>
                <a:ext cx="763544" cy="6105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4" name="Connettore 1 214"/>
              <p:cNvCxnSpPr>
                <a:cxnSpLocks noChangeShapeType="1"/>
              </p:cNvCxnSpPr>
              <p:nvPr/>
            </p:nvCxnSpPr>
            <p:spPr bwMode="auto">
              <a:xfrm flipH="1" flipV="1">
                <a:off x="4359343" y="5047684"/>
                <a:ext cx="115419" cy="54657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5" name="Connettore 1 215"/>
              <p:cNvCxnSpPr>
                <a:cxnSpLocks noChangeShapeType="1"/>
              </p:cNvCxnSpPr>
              <p:nvPr/>
            </p:nvCxnSpPr>
            <p:spPr bwMode="auto">
              <a:xfrm>
                <a:off x="3711218" y="5047684"/>
                <a:ext cx="648125" cy="3112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6" name="Connettore 1 216"/>
              <p:cNvCxnSpPr>
                <a:cxnSpLocks noChangeShapeType="1"/>
              </p:cNvCxnSpPr>
              <p:nvPr/>
            </p:nvCxnSpPr>
            <p:spPr bwMode="auto">
              <a:xfrm flipV="1">
                <a:off x="3017638" y="4923386"/>
                <a:ext cx="746851" cy="30574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7" name="Connettore 1 217"/>
              <p:cNvCxnSpPr>
                <a:cxnSpLocks noChangeShapeType="1"/>
              </p:cNvCxnSpPr>
              <p:nvPr/>
            </p:nvCxnSpPr>
            <p:spPr bwMode="auto">
              <a:xfrm flipH="1" flipV="1">
                <a:off x="2681321" y="4603762"/>
                <a:ext cx="355101" cy="60567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8" name="Connettore 1 218"/>
              <p:cNvCxnSpPr>
                <a:cxnSpLocks noChangeShapeType="1"/>
              </p:cNvCxnSpPr>
              <p:nvPr/>
            </p:nvCxnSpPr>
            <p:spPr bwMode="auto">
              <a:xfrm flipH="1">
                <a:off x="2485996" y="5234131"/>
                <a:ext cx="543791" cy="5327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49" name="Connettore 1 219"/>
              <p:cNvCxnSpPr>
                <a:cxnSpLocks noChangeShapeType="1"/>
              </p:cNvCxnSpPr>
              <p:nvPr/>
            </p:nvCxnSpPr>
            <p:spPr bwMode="auto">
              <a:xfrm flipH="1" flipV="1">
                <a:off x="1811236" y="5083196"/>
                <a:ext cx="674760" cy="204204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0" name="Connettore 1 220"/>
              <p:cNvCxnSpPr>
                <a:cxnSpLocks noChangeShapeType="1"/>
              </p:cNvCxnSpPr>
              <p:nvPr/>
            </p:nvCxnSpPr>
            <p:spPr bwMode="auto">
              <a:xfrm flipH="1">
                <a:off x="1855671" y="4523857"/>
                <a:ext cx="168647" cy="542901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1" name="Connettore 1 221"/>
              <p:cNvCxnSpPr>
                <a:cxnSpLocks noChangeShapeType="1"/>
              </p:cNvCxnSpPr>
              <p:nvPr/>
            </p:nvCxnSpPr>
            <p:spPr bwMode="auto">
              <a:xfrm>
                <a:off x="1651383" y="3838901"/>
                <a:ext cx="372936" cy="68495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2" name="Connettore 1 222"/>
              <p:cNvCxnSpPr>
                <a:cxnSpLocks noChangeShapeType="1"/>
              </p:cNvCxnSpPr>
              <p:nvPr/>
            </p:nvCxnSpPr>
            <p:spPr bwMode="auto">
              <a:xfrm flipH="1">
                <a:off x="1294758" y="3856657"/>
                <a:ext cx="330011" cy="68495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3" name="Connettore 1 223"/>
              <p:cNvCxnSpPr>
                <a:cxnSpLocks noChangeShapeType="1"/>
              </p:cNvCxnSpPr>
              <p:nvPr/>
            </p:nvCxnSpPr>
            <p:spPr bwMode="auto">
              <a:xfrm flipH="1">
                <a:off x="1136476" y="4545303"/>
                <a:ext cx="120614" cy="795368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4" name="Connettore 1 224"/>
              <p:cNvCxnSpPr>
                <a:cxnSpLocks noChangeShapeType="1"/>
              </p:cNvCxnSpPr>
              <p:nvPr/>
            </p:nvCxnSpPr>
            <p:spPr bwMode="auto">
              <a:xfrm>
                <a:off x="1155145" y="5340671"/>
                <a:ext cx="496238" cy="701395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5" name="Connettore 1 225"/>
              <p:cNvCxnSpPr>
                <a:cxnSpLocks noChangeShapeType="1"/>
              </p:cNvCxnSpPr>
              <p:nvPr/>
            </p:nvCxnSpPr>
            <p:spPr bwMode="auto">
              <a:xfrm>
                <a:off x="1669181" y="6042067"/>
                <a:ext cx="496238" cy="54021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6" name="Connettore 1 226"/>
              <p:cNvCxnSpPr>
                <a:cxnSpLocks noChangeShapeType="1"/>
              </p:cNvCxnSpPr>
              <p:nvPr/>
            </p:nvCxnSpPr>
            <p:spPr bwMode="auto">
              <a:xfrm flipH="1" flipV="1">
                <a:off x="5167279" y="5642538"/>
                <a:ext cx="609823" cy="490214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7" name="Connettore 1 227"/>
              <p:cNvCxnSpPr>
                <a:cxnSpLocks noChangeShapeType="1"/>
              </p:cNvCxnSpPr>
              <p:nvPr/>
            </p:nvCxnSpPr>
            <p:spPr bwMode="auto">
              <a:xfrm flipH="1" flipV="1">
                <a:off x="4478996" y="5587367"/>
                <a:ext cx="484079" cy="658903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8" name="Connettore 1 228"/>
              <p:cNvCxnSpPr>
                <a:cxnSpLocks noChangeShapeType="1"/>
              </p:cNvCxnSpPr>
              <p:nvPr/>
            </p:nvCxnSpPr>
            <p:spPr bwMode="auto">
              <a:xfrm flipH="1" flipV="1">
                <a:off x="3853171" y="5802349"/>
                <a:ext cx="1109904" cy="443921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59" name="Connettore 1 229"/>
              <p:cNvCxnSpPr>
                <a:cxnSpLocks noChangeShapeType="1"/>
              </p:cNvCxnSpPr>
              <p:nvPr/>
            </p:nvCxnSpPr>
            <p:spPr bwMode="auto">
              <a:xfrm flipH="1" flipV="1">
                <a:off x="3866488" y="5800982"/>
                <a:ext cx="297529" cy="631735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0" name="Connettore 1 230"/>
              <p:cNvCxnSpPr>
                <a:cxnSpLocks noChangeShapeType="1"/>
              </p:cNvCxnSpPr>
              <p:nvPr/>
            </p:nvCxnSpPr>
            <p:spPr bwMode="auto">
              <a:xfrm flipV="1">
                <a:off x="3524771" y="5800982"/>
                <a:ext cx="323960" cy="631735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1" name="Connettore 1 231"/>
              <p:cNvCxnSpPr>
                <a:cxnSpLocks noChangeShapeType="1"/>
              </p:cNvCxnSpPr>
              <p:nvPr/>
            </p:nvCxnSpPr>
            <p:spPr bwMode="auto">
              <a:xfrm flipH="1" flipV="1">
                <a:off x="3017638" y="5800982"/>
                <a:ext cx="469451" cy="64763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2" name="Connettore 1 232"/>
              <p:cNvCxnSpPr>
                <a:cxnSpLocks noChangeShapeType="1"/>
              </p:cNvCxnSpPr>
              <p:nvPr/>
            </p:nvCxnSpPr>
            <p:spPr bwMode="auto">
              <a:xfrm flipV="1">
                <a:off x="2841133" y="5777274"/>
                <a:ext cx="146156" cy="73534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3" name="Connettore 1 233"/>
              <p:cNvCxnSpPr>
                <a:cxnSpLocks noChangeShapeType="1"/>
              </p:cNvCxnSpPr>
              <p:nvPr/>
            </p:nvCxnSpPr>
            <p:spPr bwMode="auto">
              <a:xfrm flipH="1" flipV="1">
                <a:off x="2427453" y="5855620"/>
                <a:ext cx="374161" cy="705873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4" name="Connettore 1 234"/>
              <p:cNvCxnSpPr>
                <a:cxnSpLocks noChangeShapeType="1"/>
              </p:cNvCxnSpPr>
              <p:nvPr/>
            </p:nvCxnSpPr>
            <p:spPr bwMode="auto">
              <a:xfrm flipH="1" flipV="1">
                <a:off x="2449849" y="5251938"/>
                <a:ext cx="586573" cy="55041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5" name="Connettore 1 235"/>
              <p:cNvCxnSpPr>
                <a:cxnSpLocks noChangeShapeType="1"/>
              </p:cNvCxnSpPr>
              <p:nvPr/>
            </p:nvCxnSpPr>
            <p:spPr bwMode="auto">
              <a:xfrm flipH="1" flipV="1">
                <a:off x="1883227" y="5100954"/>
                <a:ext cx="544226" cy="75466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6" name="Connettore 1 236"/>
              <p:cNvCxnSpPr>
                <a:cxnSpLocks noChangeShapeType="1"/>
              </p:cNvCxnSpPr>
              <p:nvPr/>
            </p:nvCxnSpPr>
            <p:spPr bwMode="auto">
              <a:xfrm flipH="1">
                <a:off x="2449849" y="5800982"/>
                <a:ext cx="660445" cy="9015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7" name="Connettore 1 237"/>
              <p:cNvCxnSpPr>
                <a:cxnSpLocks noChangeShapeType="1"/>
              </p:cNvCxnSpPr>
              <p:nvPr/>
            </p:nvCxnSpPr>
            <p:spPr bwMode="auto">
              <a:xfrm flipH="1" flipV="1">
                <a:off x="3036422" y="5225252"/>
                <a:ext cx="73872" cy="547120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8" name="Connettore 1 238"/>
              <p:cNvCxnSpPr>
                <a:cxnSpLocks noChangeShapeType="1"/>
              </p:cNvCxnSpPr>
              <p:nvPr/>
            </p:nvCxnSpPr>
            <p:spPr bwMode="auto">
              <a:xfrm>
                <a:off x="3110294" y="5219628"/>
                <a:ext cx="822884" cy="582721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69" name="Connettore 1 239"/>
              <p:cNvCxnSpPr>
                <a:cxnSpLocks noChangeShapeType="1"/>
              </p:cNvCxnSpPr>
              <p:nvPr/>
            </p:nvCxnSpPr>
            <p:spPr bwMode="auto">
              <a:xfrm>
                <a:off x="3764488" y="4923386"/>
                <a:ext cx="168690" cy="853889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70" name="Connettore 1 240"/>
              <p:cNvCxnSpPr>
                <a:cxnSpLocks noChangeShapeType="1"/>
              </p:cNvCxnSpPr>
              <p:nvPr/>
            </p:nvCxnSpPr>
            <p:spPr bwMode="auto">
              <a:xfrm>
                <a:off x="4341748" y="5032120"/>
                <a:ext cx="648125" cy="3112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71" name="Connettore 1 241"/>
              <p:cNvCxnSpPr>
                <a:cxnSpLocks noChangeShapeType="1"/>
              </p:cNvCxnSpPr>
              <p:nvPr/>
            </p:nvCxnSpPr>
            <p:spPr bwMode="auto">
              <a:xfrm flipH="1" flipV="1">
                <a:off x="4332707" y="4066043"/>
                <a:ext cx="9041" cy="1012766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72" name="Connettore 1 242"/>
              <p:cNvCxnSpPr>
                <a:cxnSpLocks noChangeShapeType="1"/>
              </p:cNvCxnSpPr>
              <p:nvPr/>
            </p:nvCxnSpPr>
            <p:spPr bwMode="auto">
              <a:xfrm flipH="1" flipV="1">
                <a:off x="4989873" y="4408437"/>
                <a:ext cx="38989" cy="586512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73" name="Connettore 1 243"/>
              <p:cNvCxnSpPr>
                <a:cxnSpLocks noChangeShapeType="1"/>
              </p:cNvCxnSpPr>
              <p:nvPr/>
            </p:nvCxnSpPr>
            <p:spPr bwMode="auto">
              <a:xfrm flipV="1">
                <a:off x="3110295" y="4390680"/>
                <a:ext cx="458868" cy="879501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74" name="Connettore 1 244"/>
              <p:cNvCxnSpPr>
                <a:cxnSpLocks noChangeShapeType="1"/>
              </p:cNvCxnSpPr>
              <p:nvPr/>
            </p:nvCxnSpPr>
            <p:spPr bwMode="auto">
              <a:xfrm flipH="1" flipV="1">
                <a:off x="5495552" y="3942321"/>
                <a:ext cx="220082" cy="981065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7275" name="Connettore 1 245"/>
              <p:cNvCxnSpPr>
                <a:cxnSpLocks noChangeShapeType="1"/>
              </p:cNvCxnSpPr>
              <p:nvPr/>
            </p:nvCxnSpPr>
            <p:spPr bwMode="auto">
              <a:xfrm flipV="1">
                <a:off x="5852398" y="5056562"/>
                <a:ext cx="577759" cy="463587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  <p:sp>
            <p:nvSpPr>
              <p:cNvPr id="7276" name="Ovale 246"/>
              <p:cNvSpPr>
                <a:spLocks noChangeArrowheads="1"/>
              </p:cNvSpPr>
              <p:nvPr/>
            </p:nvSpPr>
            <p:spPr bwMode="auto">
              <a:xfrm>
                <a:off x="1482735" y="3846742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48" name="Ovale 247"/>
              <p:cNvSpPr/>
              <p:nvPr/>
            </p:nvSpPr>
            <p:spPr bwMode="auto">
              <a:xfrm>
                <a:off x="2646174" y="3795380"/>
                <a:ext cx="354790" cy="35626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278" name="Ovale 248"/>
              <p:cNvSpPr>
                <a:spLocks noChangeArrowheads="1"/>
              </p:cNvSpPr>
              <p:nvPr/>
            </p:nvSpPr>
            <p:spPr bwMode="auto">
              <a:xfrm>
                <a:off x="2485996" y="4470586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0" name="Ovale 249"/>
              <p:cNvSpPr/>
              <p:nvPr/>
            </p:nvSpPr>
            <p:spPr bwMode="auto">
              <a:xfrm>
                <a:off x="1812213" y="4345440"/>
                <a:ext cx="354790" cy="35626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280" name="Ovale 250"/>
              <p:cNvSpPr>
                <a:spLocks noChangeArrowheads="1"/>
              </p:cNvSpPr>
              <p:nvPr/>
            </p:nvSpPr>
            <p:spPr bwMode="auto">
              <a:xfrm>
                <a:off x="1092084" y="4346288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2" name="Ovale 251"/>
              <p:cNvSpPr/>
              <p:nvPr/>
            </p:nvSpPr>
            <p:spPr bwMode="auto">
              <a:xfrm>
                <a:off x="1002722" y="5128444"/>
                <a:ext cx="354790" cy="35431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282" name="Ovale 252"/>
              <p:cNvSpPr>
                <a:spLocks noChangeArrowheads="1"/>
              </p:cNvSpPr>
              <p:nvPr/>
            </p:nvSpPr>
            <p:spPr bwMode="auto">
              <a:xfrm>
                <a:off x="1669181" y="4923386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83" name="Ovale 253"/>
              <p:cNvSpPr>
                <a:spLocks noChangeArrowheads="1"/>
              </p:cNvSpPr>
              <p:nvPr/>
            </p:nvSpPr>
            <p:spPr bwMode="auto">
              <a:xfrm>
                <a:off x="2290671" y="5118711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84" name="Ovale 254"/>
              <p:cNvSpPr>
                <a:spLocks noChangeArrowheads="1"/>
              </p:cNvSpPr>
              <p:nvPr/>
            </p:nvSpPr>
            <p:spPr bwMode="auto">
              <a:xfrm>
                <a:off x="2246279" y="5686930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85" name="Ovale 255"/>
              <p:cNvSpPr>
                <a:spLocks noChangeArrowheads="1"/>
              </p:cNvSpPr>
              <p:nvPr/>
            </p:nvSpPr>
            <p:spPr bwMode="auto">
              <a:xfrm>
                <a:off x="1456099" y="5837863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57" name="Ovale 256"/>
              <p:cNvSpPr/>
              <p:nvPr/>
            </p:nvSpPr>
            <p:spPr bwMode="auto">
              <a:xfrm>
                <a:off x="1944751" y="6371464"/>
                <a:ext cx="354790" cy="35430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287" name="Ovale 257"/>
              <p:cNvSpPr>
                <a:spLocks noChangeArrowheads="1"/>
              </p:cNvSpPr>
              <p:nvPr/>
            </p:nvSpPr>
            <p:spPr bwMode="auto">
              <a:xfrm>
                <a:off x="2636929" y="6370568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88" name="Ovale 258"/>
              <p:cNvSpPr>
                <a:spLocks noChangeArrowheads="1"/>
              </p:cNvSpPr>
              <p:nvPr/>
            </p:nvSpPr>
            <p:spPr bwMode="auto">
              <a:xfrm>
                <a:off x="2858890" y="5624781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60" name="Ovale 259"/>
              <p:cNvSpPr/>
              <p:nvPr/>
            </p:nvSpPr>
            <p:spPr bwMode="auto">
              <a:xfrm>
                <a:off x="2921442" y="5048187"/>
                <a:ext cx="354790" cy="35430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290" name="Ovale 260"/>
              <p:cNvSpPr>
                <a:spLocks noChangeArrowheads="1"/>
              </p:cNvSpPr>
              <p:nvPr/>
            </p:nvSpPr>
            <p:spPr bwMode="auto">
              <a:xfrm>
                <a:off x="3578042" y="4807966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91" name="Ovale 261"/>
              <p:cNvSpPr>
                <a:spLocks noChangeArrowheads="1"/>
              </p:cNvSpPr>
              <p:nvPr/>
            </p:nvSpPr>
            <p:spPr bwMode="auto">
              <a:xfrm>
                <a:off x="3409352" y="4213112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92" name="Ovale 262"/>
              <p:cNvSpPr>
                <a:spLocks noChangeArrowheads="1"/>
              </p:cNvSpPr>
              <p:nvPr/>
            </p:nvSpPr>
            <p:spPr bwMode="auto">
              <a:xfrm>
                <a:off x="4164017" y="3964516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93" name="Ovale 263"/>
              <p:cNvSpPr>
                <a:spLocks noChangeArrowheads="1"/>
              </p:cNvSpPr>
              <p:nvPr/>
            </p:nvSpPr>
            <p:spPr bwMode="auto">
              <a:xfrm>
                <a:off x="4146260" y="4878994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65" name="Ovale 264"/>
              <p:cNvSpPr/>
              <p:nvPr/>
            </p:nvSpPr>
            <p:spPr bwMode="auto">
              <a:xfrm>
                <a:off x="4324289" y="5447519"/>
                <a:ext cx="354790" cy="35430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295" name="Ovale 265"/>
              <p:cNvSpPr>
                <a:spLocks noChangeArrowheads="1"/>
              </p:cNvSpPr>
              <p:nvPr/>
            </p:nvSpPr>
            <p:spPr bwMode="auto">
              <a:xfrm>
                <a:off x="4963075" y="5500483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96" name="Ovale 266"/>
              <p:cNvSpPr>
                <a:spLocks noChangeArrowheads="1"/>
              </p:cNvSpPr>
              <p:nvPr/>
            </p:nvSpPr>
            <p:spPr bwMode="auto">
              <a:xfrm>
                <a:off x="4767750" y="6051401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97" name="Ovale 267"/>
              <p:cNvSpPr>
                <a:spLocks noChangeArrowheads="1"/>
              </p:cNvSpPr>
              <p:nvPr/>
            </p:nvSpPr>
            <p:spPr bwMode="auto">
              <a:xfrm>
                <a:off x="3711218" y="5624781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298" name="Ovale 268"/>
              <p:cNvSpPr>
                <a:spLocks noChangeArrowheads="1"/>
              </p:cNvSpPr>
              <p:nvPr/>
            </p:nvSpPr>
            <p:spPr bwMode="auto">
              <a:xfrm>
                <a:off x="3293932" y="6264027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70" name="Ovale 269"/>
              <p:cNvSpPr/>
              <p:nvPr/>
            </p:nvSpPr>
            <p:spPr bwMode="auto">
              <a:xfrm>
                <a:off x="4012319" y="6281418"/>
                <a:ext cx="356828" cy="35626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300" name="Ovale 270"/>
              <p:cNvSpPr>
                <a:spLocks noChangeArrowheads="1"/>
              </p:cNvSpPr>
              <p:nvPr/>
            </p:nvSpPr>
            <p:spPr bwMode="auto">
              <a:xfrm>
                <a:off x="5602321" y="5891133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72" name="Ovale 271"/>
              <p:cNvSpPr/>
              <p:nvPr/>
            </p:nvSpPr>
            <p:spPr bwMode="auto">
              <a:xfrm>
                <a:off x="6489731" y="5606077"/>
                <a:ext cx="354790" cy="35626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273" name="Ovale 272"/>
              <p:cNvSpPr/>
              <p:nvPr/>
            </p:nvSpPr>
            <p:spPr bwMode="auto">
              <a:xfrm>
                <a:off x="6206308" y="4860266"/>
                <a:ext cx="354790" cy="35626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303" name="Ovale 273"/>
              <p:cNvSpPr>
                <a:spLocks noChangeArrowheads="1"/>
              </p:cNvSpPr>
              <p:nvPr/>
            </p:nvSpPr>
            <p:spPr bwMode="auto">
              <a:xfrm>
                <a:off x="5655592" y="5287401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75" name="Ovale 274"/>
              <p:cNvSpPr/>
              <p:nvPr/>
            </p:nvSpPr>
            <p:spPr bwMode="auto">
              <a:xfrm>
                <a:off x="4856475" y="4870053"/>
                <a:ext cx="354790" cy="35431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305" name="Ovale 275"/>
              <p:cNvSpPr>
                <a:spLocks noChangeArrowheads="1"/>
              </p:cNvSpPr>
              <p:nvPr/>
            </p:nvSpPr>
            <p:spPr bwMode="auto">
              <a:xfrm>
                <a:off x="4812142" y="4248626"/>
                <a:ext cx="355137" cy="35513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277" name="Ovale 276"/>
              <p:cNvSpPr/>
              <p:nvPr/>
            </p:nvSpPr>
            <p:spPr bwMode="auto">
              <a:xfrm>
                <a:off x="5335644" y="3795380"/>
                <a:ext cx="354790" cy="35626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278" name="Ovale 277"/>
              <p:cNvSpPr/>
              <p:nvPr/>
            </p:nvSpPr>
            <p:spPr bwMode="auto">
              <a:xfrm>
                <a:off x="6153293" y="4053772"/>
                <a:ext cx="354790" cy="35430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it-IT">
                  <a:ea typeface="ヒラギノ角ゴ Pro W3" charset="-128"/>
                  <a:cs typeface="ヒラギノ角ゴ Pro W3" charset="-128"/>
                </a:endParaRPr>
              </a:p>
            </p:txBody>
          </p:sp>
          <p:sp>
            <p:nvSpPr>
              <p:cNvPr id="7308" name="Ovale 278"/>
              <p:cNvSpPr>
                <a:spLocks noChangeArrowheads="1"/>
              </p:cNvSpPr>
              <p:nvPr/>
            </p:nvSpPr>
            <p:spPr bwMode="auto">
              <a:xfrm>
                <a:off x="5531294" y="4692547"/>
                <a:ext cx="355137" cy="355137"/>
              </a:xfrm>
              <a:prstGeom prst="ellipse">
                <a:avLst/>
              </a:prstGeom>
              <a:solidFill>
                <a:srgbClr val="E60202"/>
              </a:solidFill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cxnSp>
            <p:nvCxnSpPr>
              <p:cNvPr id="7309" name="Connettore 1 279"/>
              <p:cNvCxnSpPr>
                <a:cxnSpLocks noChangeShapeType="1"/>
                <a:endCxn id="145" idx="0"/>
              </p:cNvCxnSpPr>
              <p:nvPr/>
            </p:nvCxnSpPr>
            <p:spPr bwMode="auto">
              <a:xfrm flipV="1">
                <a:off x="2975611" y="3202254"/>
                <a:ext cx="716581" cy="773703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round/>
                <a:headEnd/>
                <a:tailEnd/>
              </a:ln>
            </p:spPr>
          </p:cxnSp>
        </p:grpSp>
        <p:sp>
          <p:nvSpPr>
            <p:cNvPr id="7178" name="Rettangolo 148"/>
            <p:cNvSpPr>
              <a:spLocks noChangeArrowheads="1"/>
            </p:cNvSpPr>
            <p:nvPr/>
          </p:nvSpPr>
          <p:spPr bwMode="auto">
            <a:xfrm flipH="1">
              <a:off x="1054100" y="3911008"/>
              <a:ext cx="368300" cy="686392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79" name="Rettangolo 149"/>
            <p:cNvSpPr>
              <a:spLocks noChangeArrowheads="1"/>
            </p:cNvSpPr>
            <p:nvPr/>
          </p:nvSpPr>
          <p:spPr bwMode="auto">
            <a:xfrm flipH="1">
              <a:off x="1460500" y="3415708"/>
              <a:ext cx="342900" cy="686392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0" name="Rettangolo 150"/>
            <p:cNvSpPr>
              <a:spLocks noChangeArrowheads="1"/>
            </p:cNvSpPr>
            <p:nvPr/>
          </p:nvSpPr>
          <p:spPr bwMode="auto">
            <a:xfrm flipH="1">
              <a:off x="1892300" y="3872908"/>
              <a:ext cx="317500" cy="686392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1" name="Rettangolo 151"/>
            <p:cNvSpPr>
              <a:spLocks noChangeArrowheads="1"/>
            </p:cNvSpPr>
            <p:nvPr/>
          </p:nvSpPr>
          <p:spPr bwMode="auto">
            <a:xfrm flipH="1">
              <a:off x="2616200" y="34036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2" name="Rettangolo 152"/>
            <p:cNvSpPr>
              <a:spLocks noChangeArrowheads="1"/>
            </p:cNvSpPr>
            <p:nvPr/>
          </p:nvSpPr>
          <p:spPr bwMode="auto">
            <a:xfrm flipH="1">
              <a:off x="1003300" y="4749800"/>
              <a:ext cx="304800" cy="673100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3" name="Rettangolo 153"/>
            <p:cNvSpPr>
              <a:spLocks noChangeArrowheads="1"/>
            </p:cNvSpPr>
            <p:nvPr/>
          </p:nvSpPr>
          <p:spPr bwMode="auto">
            <a:xfrm flipH="1">
              <a:off x="1511300" y="5473700"/>
              <a:ext cx="279400" cy="673100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4" name="Rettangolo 154"/>
            <p:cNvSpPr>
              <a:spLocks noChangeArrowheads="1"/>
            </p:cNvSpPr>
            <p:nvPr/>
          </p:nvSpPr>
          <p:spPr bwMode="auto">
            <a:xfrm flipH="1">
              <a:off x="1676400" y="4559300"/>
              <a:ext cx="292100" cy="673100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5" name="Rettangolo 155"/>
            <p:cNvSpPr>
              <a:spLocks noChangeArrowheads="1"/>
            </p:cNvSpPr>
            <p:nvPr/>
          </p:nvSpPr>
          <p:spPr bwMode="auto">
            <a:xfrm flipH="1">
              <a:off x="3365500" y="3860800"/>
              <a:ext cx="381000" cy="673100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6" name="Rettangolo 156"/>
            <p:cNvSpPr>
              <a:spLocks noChangeArrowheads="1"/>
            </p:cNvSpPr>
            <p:nvPr/>
          </p:nvSpPr>
          <p:spPr bwMode="auto">
            <a:xfrm>
              <a:off x="5676900" y="4940300"/>
              <a:ext cx="381000" cy="673100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7" name="Rettangolo 157"/>
            <p:cNvSpPr>
              <a:spLocks noChangeArrowheads="1"/>
            </p:cNvSpPr>
            <p:nvPr/>
          </p:nvSpPr>
          <p:spPr bwMode="auto">
            <a:xfrm>
              <a:off x="3728864" y="5267300"/>
              <a:ext cx="355600" cy="647700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8" name="Rettangolo 158"/>
            <p:cNvSpPr>
              <a:spLocks noChangeArrowheads="1"/>
            </p:cNvSpPr>
            <p:nvPr/>
          </p:nvSpPr>
          <p:spPr bwMode="auto">
            <a:xfrm flipH="1">
              <a:off x="4902200" y="4457108"/>
              <a:ext cx="317500" cy="686392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89" name="Rettangolo 159"/>
            <p:cNvSpPr>
              <a:spLocks noChangeArrowheads="1"/>
            </p:cNvSpPr>
            <p:nvPr/>
          </p:nvSpPr>
          <p:spPr bwMode="auto">
            <a:xfrm>
              <a:off x="4838700" y="38735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0" name="Rettangolo 160"/>
            <p:cNvSpPr>
              <a:spLocks noChangeArrowheads="1"/>
            </p:cNvSpPr>
            <p:nvPr/>
          </p:nvSpPr>
          <p:spPr bwMode="auto">
            <a:xfrm>
              <a:off x="6540500" y="52197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1" name="Rettangolo 161"/>
            <p:cNvSpPr>
              <a:spLocks noChangeArrowheads="1"/>
            </p:cNvSpPr>
            <p:nvPr/>
          </p:nvSpPr>
          <p:spPr bwMode="auto">
            <a:xfrm flipH="1">
              <a:off x="3619500" y="4457700"/>
              <a:ext cx="279400" cy="673100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2" name="Rettangolo 162"/>
            <p:cNvSpPr>
              <a:spLocks noChangeArrowheads="1"/>
            </p:cNvSpPr>
            <p:nvPr/>
          </p:nvSpPr>
          <p:spPr bwMode="auto">
            <a:xfrm>
              <a:off x="5372100" y="3441700"/>
              <a:ext cx="292100" cy="673100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3" name="Rettangolo 163"/>
            <p:cNvSpPr>
              <a:spLocks noChangeArrowheads="1"/>
            </p:cNvSpPr>
            <p:nvPr/>
          </p:nvSpPr>
          <p:spPr bwMode="auto">
            <a:xfrm flipH="1">
              <a:off x="4381500" y="5080000"/>
              <a:ext cx="304800" cy="673100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4" name="Rettangolo 164"/>
            <p:cNvSpPr>
              <a:spLocks noChangeArrowheads="1"/>
            </p:cNvSpPr>
            <p:nvPr/>
          </p:nvSpPr>
          <p:spPr bwMode="auto">
            <a:xfrm flipH="1">
              <a:off x="2641600" y="5969000"/>
              <a:ext cx="304800" cy="673100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5" name="Rettangolo 165"/>
            <p:cNvSpPr>
              <a:spLocks noChangeArrowheads="1"/>
            </p:cNvSpPr>
            <p:nvPr/>
          </p:nvSpPr>
          <p:spPr bwMode="auto">
            <a:xfrm flipH="1">
              <a:off x="2311400" y="4737100"/>
              <a:ext cx="279400" cy="673100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6" name="Rettangolo 166"/>
            <p:cNvSpPr>
              <a:spLocks noChangeArrowheads="1"/>
            </p:cNvSpPr>
            <p:nvPr/>
          </p:nvSpPr>
          <p:spPr bwMode="auto">
            <a:xfrm flipH="1">
              <a:off x="2916064" y="4708500"/>
              <a:ext cx="355600" cy="647700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7" name="Rettangolo 167"/>
            <p:cNvSpPr>
              <a:spLocks noChangeArrowheads="1"/>
            </p:cNvSpPr>
            <p:nvPr/>
          </p:nvSpPr>
          <p:spPr bwMode="auto">
            <a:xfrm>
              <a:off x="2527300" y="4114800"/>
              <a:ext cx="381000" cy="673100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8" name="Rettangolo 168"/>
            <p:cNvSpPr>
              <a:spLocks noChangeArrowheads="1"/>
            </p:cNvSpPr>
            <p:nvPr/>
          </p:nvSpPr>
          <p:spPr bwMode="auto">
            <a:xfrm>
              <a:off x="2235200" y="52578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199" name="Rettangolo 169"/>
            <p:cNvSpPr>
              <a:spLocks noChangeArrowheads="1"/>
            </p:cNvSpPr>
            <p:nvPr/>
          </p:nvSpPr>
          <p:spPr bwMode="auto">
            <a:xfrm flipH="1">
              <a:off x="2806700" y="5193708"/>
              <a:ext cx="317500" cy="686392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0" name="Rettangolo 170"/>
            <p:cNvSpPr>
              <a:spLocks noChangeArrowheads="1"/>
            </p:cNvSpPr>
            <p:nvPr/>
          </p:nvSpPr>
          <p:spPr bwMode="auto">
            <a:xfrm flipH="1">
              <a:off x="1968500" y="60071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1" name="Rettangolo 171"/>
            <p:cNvSpPr>
              <a:spLocks noChangeArrowheads="1"/>
            </p:cNvSpPr>
            <p:nvPr/>
          </p:nvSpPr>
          <p:spPr bwMode="auto">
            <a:xfrm flipH="1">
              <a:off x="4147964" y="3578200"/>
              <a:ext cx="355600" cy="647700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2" name="Rettangolo 172"/>
            <p:cNvSpPr>
              <a:spLocks noChangeArrowheads="1"/>
            </p:cNvSpPr>
            <p:nvPr/>
          </p:nvSpPr>
          <p:spPr bwMode="auto">
            <a:xfrm>
              <a:off x="4229100" y="45339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3" name="Rettangolo 173"/>
            <p:cNvSpPr>
              <a:spLocks noChangeArrowheads="1"/>
            </p:cNvSpPr>
            <p:nvPr/>
          </p:nvSpPr>
          <p:spPr bwMode="auto">
            <a:xfrm flipH="1">
              <a:off x="3975100" y="5930900"/>
              <a:ext cx="381000" cy="6731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4" name="Rettangolo 174"/>
            <p:cNvSpPr>
              <a:spLocks noChangeArrowheads="1"/>
            </p:cNvSpPr>
            <p:nvPr/>
          </p:nvSpPr>
          <p:spPr bwMode="auto">
            <a:xfrm flipH="1">
              <a:off x="6223000" y="3580808"/>
              <a:ext cx="317500" cy="686392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5" name="Rettangolo 175"/>
            <p:cNvSpPr>
              <a:spLocks noChangeArrowheads="1"/>
            </p:cNvSpPr>
            <p:nvPr/>
          </p:nvSpPr>
          <p:spPr bwMode="auto">
            <a:xfrm>
              <a:off x="5557664" y="4302100"/>
              <a:ext cx="355600" cy="647700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6" name="Rettangolo 176"/>
            <p:cNvSpPr>
              <a:spLocks noChangeArrowheads="1"/>
            </p:cNvSpPr>
            <p:nvPr/>
          </p:nvSpPr>
          <p:spPr bwMode="auto">
            <a:xfrm>
              <a:off x="4960764" y="5127600"/>
              <a:ext cx="355600" cy="647700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7" name="Rettangolo 177"/>
            <p:cNvSpPr>
              <a:spLocks noChangeArrowheads="1"/>
            </p:cNvSpPr>
            <p:nvPr/>
          </p:nvSpPr>
          <p:spPr bwMode="auto">
            <a:xfrm flipH="1">
              <a:off x="5600700" y="5473108"/>
              <a:ext cx="342900" cy="686392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8" name="Rettangolo 178"/>
            <p:cNvSpPr>
              <a:spLocks noChangeArrowheads="1"/>
            </p:cNvSpPr>
            <p:nvPr/>
          </p:nvSpPr>
          <p:spPr bwMode="auto">
            <a:xfrm flipH="1">
              <a:off x="6210300" y="4393608"/>
              <a:ext cx="342900" cy="686392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09" name="Rettangolo 179"/>
            <p:cNvSpPr>
              <a:spLocks noChangeArrowheads="1"/>
            </p:cNvSpPr>
            <p:nvPr/>
          </p:nvSpPr>
          <p:spPr bwMode="auto">
            <a:xfrm>
              <a:off x="3327400" y="5867400"/>
              <a:ext cx="292100" cy="673100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7210" name="Rettangolo 180"/>
            <p:cNvSpPr>
              <a:spLocks noChangeArrowheads="1"/>
            </p:cNvSpPr>
            <p:nvPr/>
          </p:nvSpPr>
          <p:spPr bwMode="auto">
            <a:xfrm flipH="1">
              <a:off x="4724400" y="5689600"/>
              <a:ext cx="381000" cy="673100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sp>
        <p:nvSpPr>
          <p:cNvPr id="7312" name="Rectangle 144"/>
          <p:cNvSpPr>
            <a:spLocks noChangeArrowheads="1"/>
          </p:cNvSpPr>
          <p:nvPr/>
        </p:nvSpPr>
        <p:spPr bwMode="auto">
          <a:xfrm>
            <a:off x="6858000" y="495300"/>
            <a:ext cx="297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Scenari economico</a:t>
            </a:r>
          </a:p>
          <a:p>
            <a:r>
              <a:rPr lang="it-IT" b="1"/>
              <a:t>Sociale 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3688" y="196850"/>
            <a:ext cx="8570912" cy="450850"/>
          </a:xfrm>
        </p:spPr>
        <p:txBody>
          <a:bodyPr/>
          <a:lstStyle/>
          <a:p>
            <a:pPr>
              <a:defRPr/>
            </a:pP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IL CLIMA</a:t>
            </a:r>
            <a:r>
              <a:rPr lang="it-IT" dirty="0" smtClean="0">
                <a:latin typeface="Century Gothic"/>
                <a:cs typeface="Century Gothic"/>
              </a:rPr>
              <a:t>: </a:t>
            </a:r>
            <a:r>
              <a:rPr lang="it-IT" dirty="0" smtClean="0">
                <a:solidFill>
                  <a:schemeClr val="tx1"/>
                </a:solidFill>
                <a:latin typeface="Century Gothic"/>
                <a:cs typeface="Century Gothic"/>
              </a:rPr>
              <a:t>la caduta del senso modernizzante</a:t>
            </a:r>
            <a:endParaRPr lang="it-IT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218" name="Rectangle 92"/>
          <p:cNvSpPr>
            <a:spLocks noChangeArrowheads="1"/>
          </p:cNvSpPr>
          <p:nvPr/>
        </p:nvSpPr>
        <p:spPr bwMode="auto">
          <a:xfrm>
            <a:off x="295275" y="696913"/>
            <a:ext cx="86582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57200" eaLnBrk="0" hangingPunct="0"/>
            <a:r>
              <a:rPr lang="it-IT" sz="1600" i="1">
                <a:solidFill>
                  <a:srgbClr val="000000"/>
                </a:solidFill>
                <a:latin typeface="Century Gothic" pitchFamily="34" charset="0"/>
                <a:ea typeface="MS PGothic" pitchFamily="34" charset="-128"/>
                <a:cs typeface="Century Gothic" pitchFamily="34" charset="0"/>
              </a:rPr>
              <a:t>Secondo lei il nostro Paese in questi anni, si sta modernizzando o sta regredendo</a:t>
            </a:r>
            <a:r>
              <a:rPr lang="it-IT" sz="1600" i="1">
                <a:solidFill>
                  <a:srgbClr val="800000"/>
                </a:solidFill>
                <a:latin typeface="Century Gothic" pitchFamily="34" charset="0"/>
                <a:ea typeface="MS PGothic" pitchFamily="34" charset="-128"/>
                <a:cs typeface="Century Gothic" pitchFamily="34" charset="0"/>
              </a:rPr>
              <a:t>*</a:t>
            </a:r>
            <a:r>
              <a:rPr lang="it-IT" sz="1600" i="1">
                <a:solidFill>
                  <a:srgbClr val="000000"/>
                </a:solidFill>
                <a:latin typeface="Century Gothic" pitchFamily="34" charset="0"/>
                <a:ea typeface="MS PGothic" pitchFamily="34" charset="-128"/>
                <a:cs typeface="Century Gothic" pitchFamily="34" charset="0"/>
              </a:rPr>
              <a:t>? </a:t>
            </a:r>
          </a:p>
        </p:txBody>
      </p:sp>
      <p:graphicFrame>
        <p:nvGraphicFramePr>
          <p:cNvPr id="9219" name="Grafico 6"/>
          <p:cNvGraphicFramePr>
            <a:graphicFrameLocks/>
          </p:cNvGraphicFramePr>
          <p:nvPr/>
        </p:nvGraphicFramePr>
        <p:xfrm>
          <a:off x="306388" y="1739900"/>
          <a:ext cx="7707312" cy="4025900"/>
        </p:xfrm>
        <a:graphic>
          <a:graphicData uri="http://schemas.openxmlformats.org/presentationml/2006/ole">
            <p:oleObj spid="_x0000_s9219" r:id="rId4" imgW="7712108" imgH="4029805" progId="Excel.Chart.8">
              <p:embed/>
            </p:oleObj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7985125" y="2030413"/>
            <a:ext cx="1595438" cy="3079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rgbClr val="FF6600"/>
              </a:buClr>
              <a:buSzPct val="70000"/>
              <a:defRPr/>
            </a:pPr>
            <a:r>
              <a:rPr kumimoji="1" lang="it-IT" sz="1400" dirty="0">
                <a:solidFill>
                  <a:srgbClr val="FFFFFF"/>
                </a:solidFill>
                <a:latin typeface="Century Gothic"/>
                <a:ea typeface="+mn-ea"/>
                <a:cs typeface="Century Gothic"/>
              </a:rPr>
              <a:t>REGREDENDO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985125" y="4640263"/>
            <a:ext cx="1773238" cy="307975"/>
          </a:xfrm>
          <a:prstGeom prst="rect">
            <a:avLst/>
          </a:prstGeom>
          <a:solidFill>
            <a:srgbClr val="800000"/>
          </a:soli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rgbClr val="FF6600"/>
              </a:buClr>
              <a:buSzPct val="70000"/>
              <a:defRPr/>
            </a:pPr>
            <a:r>
              <a:rPr kumimoji="1" lang="it-IT" sz="1400" dirty="0">
                <a:solidFill>
                  <a:schemeClr val="bg1"/>
                </a:solidFill>
                <a:latin typeface="Century Gothic"/>
                <a:ea typeface="+mn-ea"/>
                <a:cs typeface="Century Gothic"/>
              </a:rPr>
              <a:t>MODERNIZZANDO</a:t>
            </a:r>
          </a:p>
        </p:txBody>
      </p:sp>
      <p:sp>
        <p:nvSpPr>
          <p:cNvPr id="9222" name="CasellaDiTesto 10"/>
          <p:cNvSpPr txBox="1">
            <a:spLocks noChangeArrowheads="1"/>
          </p:cNvSpPr>
          <p:nvPr/>
        </p:nvSpPr>
        <p:spPr bwMode="auto">
          <a:xfrm>
            <a:off x="317500" y="65659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i="1">
                <a:solidFill>
                  <a:srgbClr val="000000"/>
                </a:solidFill>
                <a:latin typeface="Century Gothic" pitchFamily="34" charset="0"/>
              </a:rPr>
              <a:t>DATI ARCHIVIO SWG 2014. Dati espressi in %.</a:t>
            </a:r>
          </a:p>
        </p:txBody>
      </p:sp>
      <p:sp>
        <p:nvSpPr>
          <p:cNvPr id="9223" name="CasellaDiTesto 9"/>
          <p:cNvSpPr txBox="1">
            <a:spLocks noChangeArrowheads="1"/>
          </p:cNvSpPr>
          <p:nvPr/>
        </p:nvSpPr>
        <p:spPr bwMode="auto">
          <a:xfrm>
            <a:off x="266700" y="62611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b="1" i="1">
                <a:solidFill>
                  <a:srgbClr val="800000"/>
                </a:solidFill>
                <a:latin typeface="Century Gothic" pitchFamily="34" charset="0"/>
              </a:rPr>
              <a:t>*RISPONDONO I CITTADINI.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3688" y="196850"/>
            <a:ext cx="8570912" cy="450850"/>
          </a:xfrm>
        </p:spPr>
        <p:txBody>
          <a:bodyPr/>
          <a:lstStyle/>
          <a:p>
            <a:pPr>
              <a:defRPr/>
            </a:pP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Il CLIMA</a:t>
            </a:r>
            <a:r>
              <a:rPr lang="it-IT" dirty="0" smtClean="0">
                <a:latin typeface="Century Gothic"/>
                <a:cs typeface="Century Gothic"/>
              </a:rPr>
              <a:t>: </a:t>
            </a:r>
            <a:r>
              <a:rPr lang="it-IT" dirty="0" smtClean="0">
                <a:solidFill>
                  <a:schemeClr val="tx1"/>
                </a:solidFill>
                <a:latin typeface="Century Gothic"/>
                <a:cs typeface="Century Gothic"/>
              </a:rPr>
              <a:t>il processo di </a:t>
            </a:r>
            <a:r>
              <a:rPr lang="it-IT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decetomedizzazione</a:t>
            </a:r>
            <a:endParaRPr lang="it-IT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3263" y="1352550"/>
            <a:ext cx="8040687" cy="1292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defRPr/>
            </a:pPr>
            <a:endParaRPr lang="it-IT" sz="1300" dirty="0">
              <a:latin typeface="Century Gothic"/>
              <a:ea typeface="ヒラギノ角ゴ Pro W3" charset="-128"/>
              <a:cs typeface="Century Gothic"/>
            </a:endParaRPr>
          </a:p>
          <a:p>
            <a:pPr algn="just" eaLnBrk="0" hangingPunct="0">
              <a:defRPr/>
            </a:pPr>
            <a:endParaRPr lang="it-IT" sz="1300" dirty="0">
              <a:latin typeface="Century Gothic"/>
              <a:ea typeface="ヒラギノ角ゴ Pro W3" charset="-128"/>
              <a:cs typeface="Century Gothic"/>
            </a:endParaRPr>
          </a:p>
          <a:p>
            <a:pPr marL="285750" indent="-285750" algn="just" eaLnBrk="0" hangingPunct="0">
              <a:buFont typeface="Wingdings" charset="2"/>
              <a:buChar char="Ø"/>
              <a:defRPr/>
            </a:pPr>
            <a:endParaRPr lang="it-IT" sz="1300" dirty="0">
              <a:latin typeface="Century Gothic"/>
              <a:ea typeface="ヒラギノ角ゴ Pro W3" charset="-128"/>
              <a:cs typeface="Century Gothic"/>
            </a:endParaRPr>
          </a:p>
          <a:p>
            <a:pPr algn="just" eaLnBrk="0" hangingPunct="0">
              <a:defRPr/>
            </a:pPr>
            <a:endParaRPr lang="it-IT" sz="1300" dirty="0">
              <a:latin typeface="Century Gothic"/>
              <a:ea typeface="ヒラギノ角ゴ Pro W3" charset="-128"/>
              <a:cs typeface="Century Gothic"/>
            </a:endParaRPr>
          </a:p>
          <a:p>
            <a:pPr algn="just" eaLnBrk="0" hangingPunct="0">
              <a:defRPr/>
            </a:pPr>
            <a:endParaRPr lang="it-IT" sz="1300" dirty="0">
              <a:latin typeface="Century Gothic"/>
              <a:ea typeface="ヒラギノ角ゴ Pro W3" charset="-128"/>
              <a:cs typeface="Century Gothic"/>
            </a:endParaRPr>
          </a:p>
          <a:p>
            <a:pPr algn="just" eaLnBrk="0" hangingPunct="0">
              <a:defRPr/>
            </a:pPr>
            <a:endParaRPr lang="it-IT" sz="1300" dirty="0">
              <a:latin typeface="Century Gothic"/>
              <a:ea typeface="ヒラギノ角ゴ Pro W3" charset="-128"/>
              <a:cs typeface="Century Gothic"/>
            </a:endParaRPr>
          </a:p>
        </p:txBody>
      </p:sp>
      <p:sp>
        <p:nvSpPr>
          <p:cNvPr id="11267" name="Rectangle 92"/>
          <p:cNvSpPr>
            <a:spLocks noChangeArrowheads="1"/>
          </p:cNvSpPr>
          <p:nvPr/>
        </p:nvSpPr>
        <p:spPr bwMode="auto">
          <a:xfrm>
            <a:off x="280988" y="695325"/>
            <a:ext cx="7832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0" hangingPunct="0"/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MS PGothic" pitchFamily="34" charset="-128"/>
                <a:cs typeface="Century Gothic" pitchFamily="34" charset="0"/>
              </a:rPr>
              <a:t>Percentuale di intervistati che si autocolloca all’interno del ceto medio</a:t>
            </a:r>
            <a:r>
              <a:rPr lang="it-IT" sz="1400" i="1">
                <a:solidFill>
                  <a:srgbClr val="800000"/>
                </a:solidFill>
                <a:latin typeface="Century Gothic" pitchFamily="34" charset="0"/>
                <a:ea typeface="MS PGothic" pitchFamily="34" charset="-128"/>
                <a:cs typeface="Century Gothic" pitchFamily="34" charset="0"/>
              </a:rPr>
              <a:t>*</a:t>
            </a:r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MS PGothic" pitchFamily="34" charset="-128"/>
                <a:cs typeface="Century Gothic" pitchFamily="34" charset="0"/>
              </a:rPr>
              <a:t>: </a:t>
            </a:r>
          </a:p>
        </p:txBody>
      </p:sp>
      <p:graphicFrame>
        <p:nvGraphicFramePr>
          <p:cNvPr id="11268" name="Grafico 11"/>
          <p:cNvGraphicFramePr>
            <a:graphicFrameLocks/>
          </p:cNvGraphicFramePr>
          <p:nvPr/>
        </p:nvGraphicFramePr>
        <p:xfrm>
          <a:off x="1109663" y="1397000"/>
          <a:ext cx="7399337" cy="4503738"/>
        </p:xfrm>
        <a:graphic>
          <a:graphicData uri="http://schemas.openxmlformats.org/presentationml/2006/ole">
            <p:oleObj spid="_x0000_s11268" r:id="rId4" imgW="7401185" imgH="4505334" progId="Excel.Chart.8">
              <p:embed/>
            </p:oleObj>
          </a:graphicData>
        </a:graphic>
      </p:graphicFrame>
      <p:sp>
        <p:nvSpPr>
          <p:cNvPr id="11269" name="CasellaDiTesto 7"/>
          <p:cNvSpPr txBox="1">
            <a:spLocks noChangeArrowheads="1"/>
          </p:cNvSpPr>
          <p:nvPr/>
        </p:nvSpPr>
        <p:spPr bwMode="auto">
          <a:xfrm>
            <a:off x="317500" y="65659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i="1">
                <a:solidFill>
                  <a:srgbClr val="000000"/>
                </a:solidFill>
                <a:latin typeface="Century Gothic" pitchFamily="34" charset="0"/>
              </a:rPr>
              <a:t>DATI ARCHIVIO SWG 2014. Dati espressi in %.</a:t>
            </a:r>
          </a:p>
        </p:txBody>
      </p:sp>
      <p:sp>
        <p:nvSpPr>
          <p:cNvPr id="3" name="Rettangolo arrotondato 2"/>
          <p:cNvSpPr/>
          <p:nvPr/>
        </p:nvSpPr>
        <p:spPr bwMode="auto">
          <a:xfrm>
            <a:off x="6146800" y="2895600"/>
            <a:ext cx="1943100" cy="3098800"/>
          </a:xfrm>
          <a:prstGeom prst="roundRect">
            <a:avLst/>
          </a:prstGeom>
          <a:noFill/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bg1">
                <a:lumMod val="85000"/>
                <a:alpha val="75000"/>
              </a:schemeClr>
            </a:glow>
          </a:effectLst>
        </p:spPr>
        <p:txBody>
          <a:bodyPr/>
          <a:lstStyle/>
          <a:p>
            <a:pPr eaLnBrk="0" hangingPunct="0">
              <a:defRPr/>
            </a:pPr>
            <a:endParaRPr lang="it-IT"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11273" name="CasellaDiTesto 8"/>
          <p:cNvSpPr txBox="1">
            <a:spLocks noChangeArrowheads="1"/>
          </p:cNvSpPr>
          <p:nvPr/>
        </p:nvSpPr>
        <p:spPr bwMode="auto">
          <a:xfrm>
            <a:off x="266700" y="62611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b="1" i="1">
                <a:solidFill>
                  <a:srgbClr val="800000"/>
                </a:solidFill>
                <a:latin typeface="Century Gothic" pitchFamily="34" charset="0"/>
              </a:rPr>
              <a:t>*RISPONDONO I CITTADINI.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3688" y="196850"/>
            <a:ext cx="8570912" cy="450850"/>
          </a:xfrm>
        </p:spPr>
        <p:txBody>
          <a:bodyPr/>
          <a:lstStyle/>
          <a:p>
            <a:pPr>
              <a:defRPr/>
            </a:pP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IL CLIMA</a:t>
            </a:r>
            <a:r>
              <a:rPr lang="it-IT" dirty="0" smtClean="0">
                <a:latin typeface="Century Gothic"/>
                <a:cs typeface="Century Gothic"/>
              </a:rPr>
              <a:t>: </a:t>
            </a:r>
            <a:r>
              <a:rPr lang="it-IT" dirty="0" smtClean="0">
                <a:solidFill>
                  <a:schemeClr val="tx1"/>
                </a:solidFill>
                <a:latin typeface="Century Gothic"/>
                <a:cs typeface="Century Gothic"/>
              </a:rPr>
              <a:t>il senso di disgusto</a:t>
            </a:r>
            <a:endParaRPr lang="it-IT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314" name="Rettangolo 11"/>
          <p:cNvSpPr>
            <a:spLocks noChangeArrowheads="1"/>
          </p:cNvSpPr>
          <p:nvPr/>
        </p:nvSpPr>
        <p:spPr bwMode="auto">
          <a:xfrm>
            <a:off x="173038" y="700088"/>
            <a:ext cx="8715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Lucida Grande"/>
                <a:cs typeface="Century Gothic" pitchFamily="34" charset="0"/>
              </a:rPr>
              <a:t>Quali sono, tra le seguenti, le emozioni che prova più spesso in questo periodo</a:t>
            </a:r>
            <a:r>
              <a:rPr lang="it-IT" sz="1400" i="1">
                <a:solidFill>
                  <a:srgbClr val="800000"/>
                </a:solidFill>
                <a:latin typeface="Century Gothic" pitchFamily="34" charset="0"/>
                <a:ea typeface="Lucida Grande"/>
                <a:cs typeface="Century Gothic" pitchFamily="34" charset="0"/>
              </a:rPr>
              <a:t>*</a:t>
            </a:r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Lucida Grande"/>
                <a:cs typeface="Century Gothic" pitchFamily="34" charset="0"/>
              </a:rPr>
              <a:t>? 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3886200" y="1397000"/>
          <a:ext cx="4972050" cy="4683125"/>
        </p:xfrm>
        <a:graphic>
          <a:graphicData uri="http://schemas.openxmlformats.org/presentationml/2006/ole">
            <p:oleObj spid="_x0000_s13315" r:id="rId4" imgW="4968671" imgH="4682134" progId="Excel.Chart.8">
              <p:embed/>
            </p:oleObj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439738" y="1543050"/>
          <a:ext cx="3217862" cy="44354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17819"/>
              </a:tblGrid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disgusto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rabbia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tristezza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paura</a:t>
                      </a:r>
                    </a:p>
                  </a:txBody>
                  <a:tcPr marL="9525" marR="9525" marT="9525" marB="0" anchor="ctr"/>
                </a:tc>
              </a:tr>
              <a:tr h="466503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attesa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fiducia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gioia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sorpresa</a:t>
                      </a:r>
                    </a:p>
                  </a:txBody>
                  <a:tcPr marL="9525" marR="9525" marT="9525" marB="0" anchor="ctr"/>
                </a:tc>
              </a:tr>
              <a:tr h="4961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non </a:t>
                      </a: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sa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326" name="CasellaDiTesto 2"/>
          <p:cNvSpPr txBox="1">
            <a:spLocks noChangeArrowheads="1"/>
          </p:cNvSpPr>
          <p:nvPr/>
        </p:nvSpPr>
        <p:spPr bwMode="auto">
          <a:xfrm>
            <a:off x="317500" y="6565900"/>
            <a:ext cx="4838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i="1">
                <a:solidFill>
                  <a:srgbClr val="000000"/>
                </a:solidFill>
                <a:latin typeface="Century Gothic" pitchFamily="34" charset="0"/>
              </a:rPr>
              <a:t>DATI ARCHIVIO SWG 2014. Dati espressi in %. Possibili più risposte.</a:t>
            </a:r>
          </a:p>
        </p:txBody>
      </p:sp>
      <p:cxnSp>
        <p:nvCxnSpPr>
          <p:cNvPr id="13327" name="Connettore 1 4"/>
          <p:cNvCxnSpPr>
            <a:cxnSpLocks noChangeShapeType="1"/>
          </p:cNvCxnSpPr>
          <p:nvPr/>
        </p:nvCxnSpPr>
        <p:spPr bwMode="auto">
          <a:xfrm>
            <a:off x="3924300" y="1206500"/>
            <a:ext cx="0" cy="49657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8" name="Connettore 1 6"/>
          <p:cNvCxnSpPr>
            <a:cxnSpLocks noChangeShapeType="1"/>
          </p:cNvCxnSpPr>
          <p:nvPr/>
        </p:nvCxnSpPr>
        <p:spPr bwMode="auto">
          <a:xfrm>
            <a:off x="1104900" y="2032000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9" name="Connettore 1 10"/>
          <p:cNvCxnSpPr>
            <a:cxnSpLocks noChangeShapeType="1"/>
          </p:cNvCxnSpPr>
          <p:nvPr/>
        </p:nvCxnSpPr>
        <p:spPr bwMode="auto">
          <a:xfrm>
            <a:off x="1104900" y="2528888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0" name="Connettore 1 14"/>
          <p:cNvCxnSpPr>
            <a:cxnSpLocks noChangeShapeType="1"/>
          </p:cNvCxnSpPr>
          <p:nvPr/>
        </p:nvCxnSpPr>
        <p:spPr bwMode="auto">
          <a:xfrm>
            <a:off x="1104900" y="3025775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1" name="Connettore 1 15"/>
          <p:cNvCxnSpPr>
            <a:cxnSpLocks noChangeShapeType="1"/>
          </p:cNvCxnSpPr>
          <p:nvPr/>
        </p:nvCxnSpPr>
        <p:spPr bwMode="auto">
          <a:xfrm>
            <a:off x="1104900" y="3522663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2" name="Connettore 1 16"/>
          <p:cNvCxnSpPr>
            <a:cxnSpLocks noChangeShapeType="1"/>
          </p:cNvCxnSpPr>
          <p:nvPr/>
        </p:nvCxnSpPr>
        <p:spPr bwMode="auto">
          <a:xfrm>
            <a:off x="1104900" y="4021138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3" name="Connettore 1 17"/>
          <p:cNvCxnSpPr>
            <a:cxnSpLocks noChangeShapeType="1"/>
          </p:cNvCxnSpPr>
          <p:nvPr/>
        </p:nvCxnSpPr>
        <p:spPr bwMode="auto">
          <a:xfrm>
            <a:off x="1104900" y="4518025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4" name="Connettore 1 18"/>
          <p:cNvCxnSpPr>
            <a:cxnSpLocks noChangeShapeType="1"/>
          </p:cNvCxnSpPr>
          <p:nvPr/>
        </p:nvCxnSpPr>
        <p:spPr bwMode="auto">
          <a:xfrm>
            <a:off x="1104900" y="5511800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5" name="Connettore 1 19"/>
          <p:cNvCxnSpPr>
            <a:cxnSpLocks noChangeShapeType="1"/>
          </p:cNvCxnSpPr>
          <p:nvPr/>
        </p:nvCxnSpPr>
        <p:spPr bwMode="auto">
          <a:xfrm>
            <a:off x="1104900" y="5014913"/>
            <a:ext cx="7099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336" name="CasellaDiTesto 20"/>
          <p:cNvSpPr txBox="1">
            <a:spLocks noChangeArrowheads="1"/>
          </p:cNvSpPr>
          <p:nvPr/>
        </p:nvSpPr>
        <p:spPr bwMode="auto">
          <a:xfrm>
            <a:off x="266700" y="62611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b="1" i="1">
                <a:solidFill>
                  <a:srgbClr val="800000"/>
                </a:solidFill>
                <a:latin typeface="Century Gothic" pitchFamily="34" charset="0"/>
              </a:rPr>
              <a:t>*RISPONDONO I CITTADINI.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3688" y="196850"/>
            <a:ext cx="8570912" cy="450850"/>
          </a:xfrm>
        </p:spPr>
        <p:txBody>
          <a:bodyPr/>
          <a:lstStyle/>
          <a:p>
            <a:pPr>
              <a:defRPr/>
            </a:pP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IL CLIMA</a:t>
            </a:r>
            <a:r>
              <a:rPr lang="it-IT" dirty="0" smtClean="0">
                <a:latin typeface="Century Gothic"/>
                <a:cs typeface="Century Gothic"/>
              </a:rPr>
              <a:t>: </a:t>
            </a:r>
            <a:r>
              <a:rPr lang="it-IT" dirty="0" smtClean="0">
                <a:solidFill>
                  <a:schemeClr val="tx1"/>
                </a:solidFill>
                <a:latin typeface="Century Gothic"/>
                <a:cs typeface="Century Gothic"/>
              </a:rPr>
              <a:t>la sfiducia strutturale</a:t>
            </a:r>
            <a:endParaRPr lang="it-IT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5362" name="Rettangolo 25"/>
          <p:cNvSpPr>
            <a:spLocks noChangeArrowheads="1"/>
          </p:cNvSpPr>
          <p:nvPr/>
        </p:nvSpPr>
        <p:spPr bwMode="auto">
          <a:xfrm>
            <a:off x="266700" y="700088"/>
            <a:ext cx="86868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Lucida Grande"/>
                <a:cs typeface="Century Gothic" pitchFamily="34" charset="0"/>
              </a:rPr>
              <a:t>Che voto darebbe agli esponenti della classe dirigente della sua regione per come si comportano e come sanno progettare il futuro del territorio</a:t>
            </a:r>
            <a:r>
              <a:rPr lang="it-IT" sz="1400" i="1">
                <a:solidFill>
                  <a:srgbClr val="800000"/>
                </a:solidFill>
                <a:latin typeface="Century Gothic" pitchFamily="34" charset="0"/>
                <a:ea typeface="Lucida Grande"/>
                <a:cs typeface="Century Gothic" pitchFamily="34" charset="0"/>
              </a:rPr>
              <a:t>*</a:t>
            </a:r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Lucida Grande"/>
                <a:cs typeface="Century Gothic" pitchFamily="34" charset="0"/>
              </a:rPr>
              <a:t>?</a:t>
            </a:r>
            <a:endParaRPr lang="it-IT" sz="1200" i="1">
              <a:solidFill>
                <a:srgbClr val="000000"/>
              </a:solidFill>
              <a:latin typeface="Century Gothic" pitchFamily="34" charset="0"/>
              <a:ea typeface="Lucida Grande"/>
              <a:cs typeface="Century Gothic" pitchFamily="34" charset="0"/>
            </a:endParaRPr>
          </a:p>
        </p:txBody>
      </p: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41350" y="1335088"/>
          <a:ext cx="8147050" cy="50927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28715"/>
                <a:gridCol w="4417759"/>
              </a:tblGrid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edici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ersonaggi 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mondo della cultura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arroci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esponsabili 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associazioni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sociali/di 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volontariato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ommercianti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ersone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attive nei movimenti e nei comitati civici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agistrati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rofessori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universitari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irigenti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associazioni di 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rappresentanza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iornalisti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, esponenti dei mass media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rofessionisti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(avvocati e commercialisti)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mprenditori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 manager delle imprese di capitale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escovi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 membri della gerarchia ecclesiastica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oci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 dirigenti di cooperative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olitici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 rappresentanti eletti nei comuni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irigenti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sindacali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olitici presso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istituzioni regionali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arlamentari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(europei e nazionali)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3"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ertici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banche e istituzioni bancarie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421" name="Grafico 40"/>
          <p:cNvGraphicFramePr>
            <a:graphicFrameLocks/>
          </p:cNvGraphicFramePr>
          <p:nvPr/>
        </p:nvGraphicFramePr>
        <p:xfrm>
          <a:off x="3563938" y="1103313"/>
          <a:ext cx="5784850" cy="5386387"/>
        </p:xfrm>
        <a:graphic>
          <a:graphicData uri="http://schemas.openxmlformats.org/presentationml/2006/ole">
            <p:oleObj spid="_x0000_s15421" r:id="rId4" imgW="5785605" imgH="5389331" progId="Excel.Chart.8">
              <p:embed/>
            </p:oleObj>
          </a:graphicData>
        </a:graphic>
      </p:graphicFrame>
      <p:sp>
        <p:nvSpPr>
          <p:cNvPr id="15422" name="CasellaDiTesto 6"/>
          <p:cNvSpPr txBox="1">
            <a:spLocks noChangeArrowheads="1"/>
          </p:cNvSpPr>
          <p:nvPr/>
        </p:nvSpPr>
        <p:spPr bwMode="auto">
          <a:xfrm>
            <a:off x="2451100" y="65532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i="1">
                <a:solidFill>
                  <a:srgbClr val="000000"/>
                </a:solidFill>
                <a:latin typeface="Century Gothic" pitchFamily="34" charset="0"/>
              </a:rPr>
              <a:t>DATI ARCHIVIO SWG 2014. Valori medi su scala 1 – 10.</a:t>
            </a:r>
          </a:p>
        </p:txBody>
      </p:sp>
      <p:sp>
        <p:nvSpPr>
          <p:cNvPr id="15423" name="CasellaDiTesto 7"/>
          <p:cNvSpPr txBox="1">
            <a:spLocks noChangeArrowheads="1"/>
          </p:cNvSpPr>
          <p:nvPr/>
        </p:nvSpPr>
        <p:spPr bwMode="auto">
          <a:xfrm>
            <a:off x="381000" y="6553200"/>
            <a:ext cx="20701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b="1" i="1">
                <a:solidFill>
                  <a:srgbClr val="800000"/>
                </a:solidFill>
                <a:latin typeface="Century Gothic" pitchFamily="34" charset="0"/>
              </a:rPr>
              <a:t>*RISPONDONO I CITTADINI.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3688" y="196850"/>
            <a:ext cx="8570912" cy="450850"/>
          </a:xfrm>
        </p:spPr>
        <p:txBody>
          <a:bodyPr/>
          <a:lstStyle/>
          <a:p>
            <a:pPr>
              <a:defRPr/>
            </a:pP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I VALORI PER IL FUTURO</a:t>
            </a:r>
            <a:r>
              <a:rPr lang="it-IT" dirty="0" smtClean="0">
                <a:latin typeface="Century Gothic"/>
                <a:cs typeface="Century Gothic"/>
              </a:rPr>
              <a:t>: </a:t>
            </a:r>
            <a:r>
              <a:rPr lang="it-IT" sz="2000" dirty="0" smtClean="0">
                <a:solidFill>
                  <a:schemeClr val="tx1"/>
                </a:solidFill>
                <a:latin typeface="Century Gothic"/>
                <a:cs typeface="Century Gothic"/>
              </a:rPr>
              <a:t>onestà, giustizia, equità e merito</a:t>
            </a:r>
            <a:endParaRPr lang="it-IT" sz="20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410" name="Rettangolo 15"/>
          <p:cNvSpPr>
            <a:spLocks noChangeArrowheads="1"/>
          </p:cNvSpPr>
          <p:nvPr/>
        </p:nvSpPr>
        <p:spPr bwMode="auto">
          <a:xfrm>
            <a:off x="254000" y="706438"/>
            <a:ext cx="85725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it-IT" sz="1400" i="1">
                <a:solidFill>
                  <a:srgbClr val="000000"/>
                </a:solidFill>
                <a:latin typeface="Century Gothic" pitchFamily="34" charset="0"/>
                <a:ea typeface="Times New Roman" pitchFamily="18" charset="0"/>
                <a:cs typeface="Arial" charset="0"/>
              </a:rPr>
              <a:t>Se pensa al futuro di questo Paese, secondo lei c’è più bisogno di:</a:t>
            </a:r>
            <a:r>
              <a:rPr lang="it-IT" sz="1400" i="1">
                <a:solidFill>
                  <a:srgbClr val="800000"/>
                </a:solidFill>
                <a:latin typeface="Century Gothic" pitchFamily="34" charset="0"/>
                <a:ea typeface="Times New Roman" pitchFamily="18" charset="0"/>
                <a:cs typeface="Arial" charset="0"/>
              </a:rPr>
              <a:t>*</a:t>
            </a:r>
          </a:p>
        </p:txBody>
      </p:sp>
      <p:sp>
        <p:nvSpPr>
          <p:cNvPr id="17411" name="CasellaDiTesto 7"/>
          <p:cNvSpPr txBox="1">
            <a:spLocks noChangeArrowheads="1"/>
          </p:cNvSpPr>
          <p:nvPr/>
        </p:nvSpPr>
        <p:spPr bwMode="auto">
          <a:xfrm>
            <a:off x="317500" y="6565900"/>
            <a:ext cx="496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i="1">
                <a:solidFill>
                  <a:srgbClr val="000000"/>
                </a:solidFill>
                <a:latin typeface="Century Gothic" pitchFamily="34" charset="0"/>
              </a:rPr>
              <a:t>DATI ARCHIVIO SWG 2014. Dati espressi in %. Possibili più risposte.</a:t>
            </a:r>
          </a:p>
        </p:txBody>
      </p:sp>
      <p:graphicFrame>
        <p:nvGraphicFramePr>
          <p:cNvPr id="17412" name="Grafico 2"/>
          <p:cNvGraphicFramePr>
            <a:graphicFrameLocks/>
          </p:cNvGraphicFramePr>
          <p:nvPr/>
        </p:nvGraphicFramePr>
        <p:xfrm>
          <a:off x="1600200" y="1066800"/>
          <a:ext cx="6705600" cy="5359400"/>
        </p:xfrm>
        <a:graphic>
          <a:graphicData uri="http://schemas.openxmlformats.org/presentationml/2006/ole">
            <p:oleObj spid="_x0000_s17412" r:id="rId4" imgW="6706181" imgH="5358848" progId="Excel.Chart.8">
              <p:embed/>
            </p:oleObj>
          </a:graphicData>
        </a:graphic>
      </p:graphicFrame>
      <p:sp>
        <p:nvSpPr>
          <p:cNvPr id="17413" name="CasellaDiTesto 5"/>
          <p:cNvSpPr txBox="1">
            <a:spLocks noChangeArrowheads="1"/>
          </p:cNvSpPr>
          <p:nvPr/>
        </p:nvSpPr>
        <p:spPr bwMode="auto">
          <a:xfrm>
            <a:off x="266700" y="6261100"/>
            <a:ext cx="412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t-IT" sz="1200" b="1" i="1">
                <a:solidFill>
                  <a:srgbClr val="800000"/>
                </a:solidFill>
                <a:latin typeface="Century Gothic" pitchFamily="34" charset="0"/>
              </a:rPr>
              <a:t>*RISPONDONO I CITTADINI.</a:t>
            </a:r>
          </a:p>
        </p:txBody>
      </p:sp>
      <p:cxnSp>
        <p:nvCxnSpPr>
          <p:cNvPr id="17414" name="Connettore 1 6"/>
          <p:cNvCxnSpPr>
            <a:cxnSpLocks noChangeShapeType="1"/>
          </p:cNvCxnSpPr>
          <p:nvPr/>
        </p:nvCxnSpPr>
        <p:spPr bwMode="auto">
          <a:xfrm>
            <a:off x="1282700" y="1600200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5" name="Connettore 1 6"/>
          <p:cNvCxnSpPr>
            <a:cxnSpLocks noChangeShapeType="1"/>
          </p:cNvCxnSpPr>
          <p:nvPr/>
        </p:nvCxnSpPr>
        <p:spPr bwMode="auto">
          <a:xfrm>
            <a:off x="1282700" y="1906588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6" name="Connettore 1 6"/>
          <p:cNvCxnSpPr>
            <a:cxnSpLocks noChangeShapeType="1"/>
          </p:cNvCxnSpPr>
          <p:nvPr/>
        </p:nvCxnSpPr>
        <p:spPr bwMode="auto">
          <a:xfrm>
            <a:off x="1282700" y="2212975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7" name="Connettore 1 6"/>
          <p:cNvCxnSpPr>
            <a:cxnSpLocks noChangeShapeType="1"/>
          </p:cNvCxnSpPr>
          <p:nvPr/>
        </p:nvCxnSpPr>
        <p:spPr bwMode="auto">
          <a:xfrm>
            <a:off x="1282700" y="2519363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8" name="Connettore 1 6"/>
          <p:cNvCxnSpPr>
            <a:cxnSpLocks noChangeShapeType="1"/>
          </p:cNvCxnSpPr>
          <p:nvPr/>
        </p:nvCxnSpPr>
        <p:spPr bwMode="auto">
          <a:xfrm>
            <a:off x="1282700" y="2827338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9" name="Connettore 1 6"/>
          <p:cNvCxnSpPr>
            <a:cxnSpLocks noChangeShapeType="1"/>
          </p:cNvCxnSpPr>
          <p:nvPr/>
        </p:nvCxnSpPr>
        <p:spPr bwMode="auto">
          <a:xfrm>
            <a:off x="1282700" y="3133725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Connettore 1 6"/>
          <p:cNvCxnSpPr>
            <a:cxnSpLocks noChangeShapeType="1"/>
          </p:cNvCxnSpPr>
          <p:nvPr/>
        </p:nvCxnSpPr>
        <p:spPr bwMode="auto">
          <a:xfrm>
            <a:off x="1282700" y="3440113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1" name="Connettore 1 6"/>
          <p:cNvCxnSpPr>
            <a:cxnSpLocks noChangeShapeType="1"/>
          </p:cNvCxnSpPr>
          <p:nvPr/>
        </p:nvCxnSpPr>
        <p:spPr bwMode="auto">
          <a:xfrm>
            <a:off x="1282700" y="3746500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2" name="Connettore 1 6"/>
          <p:cNvCxnSpPr>
            <a:cxnSpLocks noChangeShapeType="1"/>
          </p:cNvCxnSpPr>
          <p:nvPr/>
        </p:nvCxnSpPr>
        <p:spPr bwMode="auto">
          <a:xfrm>
            <a:off x="1282700" y="4052888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3" name="Connettore 1 6"/>
          <p:cNvCxnSpPr>
            <a:cxnSpLocks noChangeShapeType="1"/>
          </p:cNvCxnSpPr>
          <p:nvPr/>
        </p:nvCxnSpPr>
        <p:spPr bwMode="auto">
          <a:xfrm>
            <a:off x="1282700" y="4359275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4" name="Connettore 1 6"/>
          <p:cNvCxnSpPr>
            <a:cxnSpLocks noChangeShapeType="1"/>
          </p:cNvCxnSpPr>
          <p:nvPr/>
        </p:nvCxnSpPr>
        <p:spPr bwMode="auto">
          <a:xfrm>
            <a:off x="1282700" y="4665663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5" name="Connettore 1 6"/>
          <p:cNvCxnSpPr>
            <a:cxnSpLocks noChangeShapeType="1"/>
          </p:cNvCxnSpPr>
          <p:nvPr/>
        </p:nvCxnSpPr>
        <p:spPr bwMode="auto">
          <a:xfrm>
            <a:off x="1282700" y="4973638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6" name="Connettore 1 6"/>
          <p:cNvCxnSpPr>
            <a:cxnSpLocks noChangeShapeType="1"/>
          </p:cNvCxnSpPr>
          <p:nvPr/>
        </p:nvCxnSpPr>
        <p:spPr bwMode="auto">
          <a:xfrm>
            <a:off x="1282700" y="5280025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7" name="Connettore 1 6"/>
          <p:cNvCxnSpPr>
            <a:cxnSpLocks noChangeShapeType="1"/>
          </p:cNvCxnSpPr>
          <p:nvPr/>
        </p:nvCxnSpPr>
        <p:spPr bwMode="auto">
          <a:xfrm>
            <a:off x="1282700" y="5586413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8" name="Connettore 1 6"/>
          <p:cNvCxnSpPr>
            <a:cxnSpLocks noChangeShapeType="1"/>
          </p:cNvCxnSpPr>
          <p:nvPr/>
        </p:nvCxnSpPr>
        <p:spPr bwMode="auto">
          <a:xfrm>
            <a:off x="1282700" y="5892800"/>
            <a:ext cx="7099300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>
            <a:solidFill>
              <a:srgbClr val="004080"/>
            </a:solidFill>
          </a:defRPr>
        </a:defPPr>
      </a:lstStyle>
    </a:tx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12159</TotalTime>
  <Words>275</Words>
  <Application>Microsoft Macintosh PowerPoint</Application>
  <PresentationFormat>A4 Paper (210x297 mm)</PresentationFormat>
  <Paragraphs>66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ヒラギノ角ゴ Pro W3</vt:lpstr>
      <vt:lpstr>Century Gothic</vt:lpstr>
      <vt:lpstr>Calibri</vt:lpstr>
      <vt:lpstr>Helvetica</vt:lpstr>
      <vt:lpstr>MS PGothic</vt:lpstr>
      <vt:lpstr>Wingdings</vt:lpstr>
      <vt:lpstr>Lucida Grande</vt:lpstr>
      <vt:lpstr>Times New Roman</vt:lpstr>
      <vt:lpstr>Presentazione vuota</vt:lpstr>
      <vt:lpstr>Presentazione vuota</vt:lpstr>
      <vt:lpstr>Microsoft Excel Chart</vt:lpstr>
      <vt:lpstr>Slide 1</vt:lpstr>
      <vt:lpstr>IL CLIMA: la caduta del senso modernizzante</vt:lpstr>
      <vt:lpstr>Il CLIMA: il processo di decetomedizzazione</vt:lpstr>
      <vt:lpstr>IL CLIMA: il senso di disgusto</vt:lpstr>
      <vt:lpstr>IL CLIMA: la sfiducia strutturale</vt:lpstr>
      <vt:lpstr>I VALORI PER IL FUTURO: onestà, giustizia, equità e merito</vt:lpstr>
    </vt:vector>
  </TitlesOfParts>
  <Company>swg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swg</dc:creator>
  <cp:lastModifiedBy>IT021124</cp:lastModifiedBy>
  <cp:revision>1482</cp:revision>
  <cp:lastPrinted>2014-07-21T10:59:33Z</cp:lastPrinted>
  <dcterms:created xsi:type="dcterms:W3CDTF">2014-07-29T07:49:21Z</dcterms:created>
  <dcterms:modified xsi:type="dcterms:W3CDTF">2014-11-12T14:25:07Z</dcterms:modified>
</cp:coreProperties>
</file>