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608" r:id="rId2"/>
    <p:sldId id="610" r:id="rId3"/>
    <p:sldId id="611" r:id="rId4"/>
    <p:sldId id="613" r:id="rId5"/>
    <p:sldId id="612" r:id="rId6"/>
    <p:sldId id="614" r:id="rId7"/>
  </p:sldIdLst>
  <p:sldSz cx="9906000" cy="6858000" type="A4"/>
  <p:notesSz cx="6834188" cy="9979025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/>
        <a:cs typeface="ヒラギノ角ゴ Pro W3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/>
        <a:cs typeface="ヒラギノ角ゴ Pro W3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/>
        <a:cs typeface="ヒラギノ角ゴ Pro W3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/>
        <a:cs typeface="ヒラギノ角ゴ Pro W3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ヒラギノ角ゴ Pro W3"/>
        <a:cs typeface="ヒラギノ角ゴ Pro W3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6666"/>
    <a:srgbClr val="808000"/>
    <a:srgbClr val="CC3333"/>
    <a:srgbClr val="FFCCCC"/>
    <a:srgbClr val="000C53"/>
    <a:srgbClr val="FE6E6E"/>
    <a:srgbClr val="E70F07"/>
    <a:srgbClr val="666666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Stile con tema 1 - Color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75DCB02-9BB8-47FD-8907-85C794F793BA}" styleName="Stile con tema 1 - Colore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Stile con tema 1 - Color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809" autoAdjust="0"/>
    <p:restoredTop sz="99534" autoAdjust="0"/>
  </p:normalViewPr>
  <p:slideViewPr>
    <p:cSldViewPr snapToGrid="0">
      <p:cViewPr>
        <p:scale>
          <a:sx n="100" d="100"/>
          <a:sy n="100" d="100"/>
        </p:scale>
        <p:origin x="-72" y="-72"/>
      </p:cViewPr>
      <p:guideLst>
        <p:guide orient="horz" pos="4146"/>
        <p:guide pos="7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22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A3E0D59D-A10B-415C-ABEE-9916F708DC10}" type="datetimeFigureOut">
              <a:rPr lang="en-US"/>
              <a:pPr/>
              <a:t>11/12/2014</a:t>
            </a:fld>
            <a:endParaRPr lang="en-US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78963"/>
            <a:ext cx="29622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1913" y="9478963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DF715680-1559-4BC1-AB1A-9F4B45AA260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ヒラギノ角ゴ Pro W3" charset="-128"/>
                <a:cs typeface="ヒラギノ角ゴ Pro W3" charset="-128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350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ヒラギノ角ゴ Pro W3" charset="-128"/>
                <a:cs typeface="ヒラギノ角ゴ Pro W3" charset="-128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14375" y="747713"/>
            <a:ext cx="5405438" cy="3743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40275"/>
            <a:ext cx="5011738" cy="449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8055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ヒラギノ角ゴ Pro W3" charset="-128"/>
                <a:cs typeface="ヒラギノ角ゴ Pro W3" charset="-128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3500" y="948055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ヒラギノ角ゴ Pro W3" charset="-128"/>
                <a:cs typeface="ヒラギノ角ゴ Pro W3" charset="-128"/>
              </a:defRPr>
            </a:lvl1pPr>
          </a:lstStyle>
          <a:p>
            <a:pPr>
              <a:defRPr/>
            </a:pPr>
            <a:fld id="{E606CEE5-E35B-48FD-8899-F8A442685A63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ヒラギノ角ゴ Pro W3" charset="-128"/>
        <a:cs typeface="ヒラギノ角ゴ Pro W3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8946391-036F-409E-99B8-60D90DEE4167}" type="slidenum">
              <a:rPr lang="it-IT" smtClean="0">
                <a:ea typeface="ヒラギノ角ゴ Pro W3"/>
                <a:cs typeface="ヒラギノ角ゴ Pro W3"/>
              </a:rPr>
              <a:pPr/>
              <a:t>1</a:t>
            </a:fld>
            <a:endParaRPr lang="it-IT" smtClean="0">
              <a:ea typeface="ヒラギノ角ゴ Pro W3"/>
              <a:cs typeface="ヒラギノ角ゴ Pro W3"/>
            </a:endParaRPr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ヒラギノ角ゴ Pro W3"/>
              <a:cs typeface="ヒラギノ角ゴ Pro W3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egnaposto immagine diapositiva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0242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10243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9F289F-AE1D-418A-AA71-5E352F4BC261}" type="slidenum">
              <a:rPr lang="it-IT" smtClean="0">
                <a:ea typeface="ヒラギノ角ゴ Pro W3"/>
                <a:cs typeface="ヒラギノ角ゴ Pro W3"/>
              </a:rPr>
              <a:pPr/>
              <a:t>2</a:t>
            </a:fld>
            <a:endParaRPr lang="it-IT" smtClean="0">
              <a:ea typeface="ヒラギノ角ゴ Pro W3"/>
              <a:cs typeface="ヒラギノ角ゴ Pro W3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Segnaposto immagine diapositiva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2290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12291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FC01B44-61E0-41A7-BEBD-23C80C1AE4E5}" type="slidenum">
              <a:rPr lang="it-IT" smtClean="0">
                <a:ea typeface="ヒラギノ角ゴ Pro W3"/>
                <a:cs typeface="ヒラギノ角ゴ Pro W3"/>
              </a:rPr>
              <a:pPr/>
              <a:t>3</a:t>
            </a:fld>
            <a:endParaRPr lang="it-IT" smtClean="0">
              <a:ea typeface="ヒラギノ角ゴ Pro W3"/>
              <a:cs typeface="ヒラギノ角ゴ Pro W3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egnaposto immagine diapositiva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4338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14339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83B701-1835-4535-99BB-F3E1030A7482}" type="slidenum">
              <a:rPr lang="it-IT" smtClean="0">
                <a:ea typeface="ヒラギノ角ゴ Pro W3"/>
                <a:cs typeface="ヒラギノ角ゴ Pro W3"/>
              </a:rPr>
              <a:pPr/>
              <a:t>4</a:t>
            </a:fld>
            <a:endParaRPr lang="it-IT" smtClean="0">
              <a:ea typeface="ヒラギノ角ゴ Pro W3"/>
              <a:cs typeface="ヒラギノ角ゴ Pro W3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egnaposto immagine diapositiva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6386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16387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A6CA21D-8ED7-4797-8A8A-7EB1411971BE}" type="slidenum">
              <a:rPr lang="it-IT" smtClean="0">
                <a:ea typeface="ヒラギノ角ゴ Pro W3"/>
                <a:cs typeface="ヒラギノ角ゴ Pro W3"/>
              </a:rPr>
              <a:pPr/>
              <a:t>5</a:t>
            </a:fld>
            <a:endParaRPr lang="it-IT" smtClean="0">
              <a:ea typeface="ヒラギノ角ゴ Pro W3"/>
              <a:cs typeface="ヒラギノ角ゴ Pro W3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egnaposto immagine diapositiva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8434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ea typeface="ヒラギノ角ゴ Pro W3"/>
              <a:cs typeface="ヒラギノ角ゴ Pro W3"/>
            </a:endParaRPr>
          </a:p>
        </p:txBody>
      </p:sp>
      <p:sp>
        <p:nvSpPr>
          <p:cNvPr id="18435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CA206FF-D9B0-4732-92B8-2E75EFBFF6FE}" type="slidenum">
              <a:rPr lang="it-IT" smtClean="0">
                <a:ea typeface="ヒラギノ角ゴ Pro W3"/>
                <a:cs typeface="ヒラギノ角ゴ Pro W3"/>
              </a:rPr>
              <a:pPr/>
              <a:t>6</a:t>
            </a:fld>
            <a:endParaRPr lang="it-IT" smtClean="0">
              <a:ea typeface="ヒラギノ角ゴ Pro W3"/>
              <a:cs typeface="ヒラギノ角ゴ Pro W3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a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1 9"/>
          <p:cNvCxnSpPr/>
          <p:nvPr userDrawn="1"/>
        </p:nvCxnSpPr>
        <p:spPr>
          <a:xfrm>
            <a:off x="139700" y="652463"/>
            <a:ext cx="8823325" cy="0"/>
          </a:xfrm>
          <a:prstGeom prst="line">
            <a:avLst/>
          </a:prstGeom>
          <a:ln w="317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CasellaDiTesto 13"/>
          <p:cNvSpPr txBox="1"/>
          <p:nvPr userDrawn="1"/>
        </p:nvSpPr>
        <p:spPr>
          <a:xfrm>
            <a:off x="655638" y="1155700"/>
            <a:ext cx="2751137" cy="24606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eaLnBrk="0" hangingPunct="0">
              <a:defRPr/>
            </a:pPr>
            <a:endParaRPr lang="it-IT" sz="1600" dirty="0">
              <a:solidFill>
                <a:srgbClr val="004080"/>
              </a:solidFill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5" name="Titolo 4"/>
          <p:cNvSpPr txBox="1">
            <a:spLocks/>
          </p:cNvSpPr>
          <p:nvPr userDrawn="1"/>
        </p:nvSpPr>
        <p:spPr bwMode="auto">
          <a:xfrm>
            <a:off x="498475" y="936625"/>
            <a:ext cx="795655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>
            <a:lvl1pPr>
              <a:defRPr b="1">
                <a:solidFill>
                  <a:srgbClr val="C00000"/>
                </a:solidFill>
              </a:defRPr>
            </a:lvl1pPr>
          </a:lstStyle>
          <a:p>
            <a:pPr eaLnBrk="0" hangingPunct="0">
              <a:defRPr/>
            </a:pPr>
            <a:endParaRPr lang="it-IT" sz="1600" kern="0" dirty="0">
              <a:solidFill>
                <a:srgbClr val="004080"/>
              </a:solidFill>
              <a:latin typeface="Century Gothic"/>
              <a:ea typeface="+mj-ea"/>
              <a:cs typeface="Century Gothic"/>
            </a:endParaRPr>
          </a:p>
        </p:txBody>
      </p:sp>
      <p:cxnSp>
        <p:nvCxnSpPr>
          <p:cNvPr id="6" name="Connettore 1 17"/>
          <p:cNvCxnSpPr>
            <a:cxnSpLocks noChangeShapeType="1"/>
          </p:cNvCxnSpPr>
          <p:nvPr userDrawn="1"/>
        </p:nvCxnSpPr>
        <p:spPr bwMode="auto">
          <a:xfrm rot="5400000">
            <a:off x="7234238" y="6580188"/>
            <a:ext cx="215900" cy="0"/>
          </a:xfrm>
          <a:prstGeom prst="line">
            <a:avLst/>
          </a:prstGeom>
          <a:noFill/>
          <a:ln w="2540" algn="ctr">
            <a:solidFill>
              <a:srgbClr val="595959"/>
            </a:solidFill>
            <a:round/>
            <a:headEnd/>
            <a:tailEnd/>
          </a:ln>
        </p:spPr>
      </p:cxnSp>
      <p:sp>
        <p:nvSpPr>
          <p:cNvPr id="7" name="CasellaDiTesto 10"/>
          <p:cNvSpPr txBox="1">
            <a:spLocks noChangeArrowheads="1"/>
          </p:cNvSpPr>
          <p:nvPr userDrawn="1"/>
        </p:nvSpPr>
        <p:spPr bwMode="auto">
          <a:xfrm>
            <a:off x="6934200" y="6488113"/>
            <a:ext cx="1343025" cy="185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>
              <a:defRPr/>
            </a:pPr>
            <a:r>
              <a:rPr lang="it-IT" sz="600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entury Gothic" charset="0"/>
                <a:cs typeface="Calibri"/>
              </a:rPr>
              <a:t>SWG</a:t>
            </a:r>
            <a:r>
              <a:rPr lang="it-IT" sz="600" cap="all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entury Gothic" charset="0"/>
                <a:cs typeface="Calibri"/>
              </a:rPr>
              <a:t>®</a:t>
            </a:r>
            <a:r>
              <a:rPr lang="it-IT" sz="600" cap="all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/>
                <a:ea typeface="Century Gothic" charset="0"/>
                <a:cs typeface="Calibri"/>
              </a:rPr>
              <a:t>   tutti i diritti riservati</a:t>
            </a:r>
          </a:p>
        </p:txBody>
      </p:sp>
      <p:cxnSp>
        <p:nvCxnSpPr>
          <p:cNvPr id="8" name="Connettore 1 19"/>
          <p:cNvCxnSpPr/>
          <p:nvPr userDrawn="1"/>
        </p:nvCxnSpPr>
        <p:spPr>
          <a:xfrm flipV="1">
            <a:off x="0" y="585788"/>
            <a:ext cx="8886825" cy="9525"/>
          </a:xfrm>
          <a:prstGeom prst="line">
            <a:avLst/>
          </a:prstGeom>
          <a:ln w="12700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 Box 4"/>
          <p:cNvSpPr txBox="1">
            <a:spLocks noChangeArrowheads="1"/>
          </p:cNvSpPr>
          <p:nvPr userDrawn="1"/>
        </p:nvSpPr>
        <p:spPr bwMode="auto">
          <a:xfrm>
            <a:off x="8193088" y="6419850"/>
            <a:ext cx="588962" cy="32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fld id="{E3525977-695F-4F4A-8A89-0644EE755FDD}" type="slidenum">
              <a:rPr lang="it-IT" sz="150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Helvetica" charset="0"/>
                <a:cs typeface="Calibri"/>
              </a:rPr>
              <a:pPr algn="ctr" eaLnBrk="0" hangingPunct="0">
                <a:spcBef>
                  <a:spcPct val="50000"/>
                </a:spcBef>
                <a:defRPr/>
              </a:pPr>
              <a:t>‹#›</a:t>
            </a:fld>
            <a:endParaRPr lang="it-IT" sz="1500" dirty="0">
              <a:solidFill>
                <a:schemeClr val="tx1">
                  <a:lumMod val="85000"/>
                  <a:lumOff val="15000"/>
                </a:schemeClr>
              </a:solidFill>
              <a:latin typeface="Calibri"/>
              <a:ea typeface="Helvetica" charset="0"/>
              <a:cs typeface="Calibri"/>
            </a:endParaRPr>
          </a:p>
        </p:txBody>
      </p:sp>
      <p:cxnSp>
        <p:nvCxnSpPr>
          <p:cNvPr id="10" name="Connettore 1 21"/>
          <p:cNvCxnSpPr>
            <a:cxnSpLocks noChangeShapeType="1"/>
          </p:cNvCxnSpPr>
          <p:nvPr userDrawn="1"/>
        </p:nvCxnSpPr>
        <p:spPr bwMode="auto">
          <a:xfrm rot="5400000">
            <a:off x="8156575" y="6580188"/>
            <a:ext cx="215900" cy="0"/>
          </a:xfrm>
          <a:prstGeom prst="line">
            <a:avLst/>
          </a:prstGeom>
          <a:noFill/>
          <a:ln w="2540" algn="ctr">
            <a:solidFill>
              <a:srgbClr val="595959"/>
            </a:solidFill>
            <a:round/>
            <a:headEnd/>
            <a:tailEnd/>
          </a:ln>
        </p:spPr>
      </p:cxnSp>
      <p:grpSp>
        <p:nvGrpSpPr>
          <p:cNvPr id="12" name="Gruppo 2"/>
          <p:cNvGrpSpPr>
            <a:grpSpLocks/>
          </p:cNvGrpSpPr>
          <p:nvPr userDrawn="1"/>
        </p:nvGrpSpPr>
        <p:grpSpPr bwMode="auto">
          <a:xfrm>
            <a:off x="9037638" y="0"/>
            <a:ext cx="868362" cy="863600"/>
            <a:chOff x="8569968" y="1460500"/>
            <a:chExt cx="869063" cy="863600"/>
          </a:xfrm>
        </p:grpSpPr>
        <p:sp>
          <p:nvSpPr>
            <p:cNvPr id="13" name="Ovale 23"/>
            <p:cNvSpPr/>
            <p:nvPr userDrawn="1"/>
          </p:nvSpPr>
          <p:spPr>
            <a:xfrm>
              <a:off x="8569968" y="1460500"/>
              <a:ext cx="869063" cy="8636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/>
            <a:scene3d>
              <a:camera prst="orthographicFront"/>
              <a:lightRig rig="morning" dir="t"/>
            </a:scene3d>
            <a:sp3d prstMaterial="clear">
              <a:bevelT w="508000" h="508000"/>
              <a:bevelB w="508000" h="508000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it-IT"/>
            </a:p>
          </p:txBody>
        </p:sp>
        <p:pic>
          <p:nvPicPr>
            <p:cNvPr id="14" name="Immagine 1" descr="logo_unioncamere.png"/>
            <p:cNvPicPr>
              <a:picLocks noChangeAspect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648701" y="1651000"/>
              <a:ext cx="723900" cy="4445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5" name="Immagine 15" descr="logo swg4coloriAPP.pdf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6559550" y="6489700"/>
            <a:ext cx="70485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itolo 4"/>
          <p:cNvSpPr>
            <a:spLocks noGrp="1"/>
          </p:cNvSpPr>
          <p:nvPr>
            <p:ph type="title"/>
          </p:nvPr>
        </p:nvSpPr>
        <p:spPr>
          <a:xfrm>
            <a:off x="293313" y="133450"/>
            <a:ext cx="7873763" cy="3240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2800" b="0">
                <a:solidFill>
                  <a:schemeClr val="tx1">
                    <a:lumMod val="75000"/>
                    <a:lumOff val="25000"/>
                  </a:schemeClr>
                </a:solidFill>
                <a:latin typeface="Calibri"/>
                <a:cs typeface="Calibri"/>
              </a:defRPr>
            </a:lvl1pPr>
          </a:lstStyle>
          <a:p>
            <a:r>
              <a:rPr lang="it-IT" dirty="0"/>
              <a:t>Fare clic per modificare stile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0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C00000"/>
          </a:solidFill>
          <a:latin typeface="Century Gothic"/>
          <a:ea typeface="+mj-ea"/>
          <a:cs typeface="Century Gothic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C00000"/>
          </a:solidFill>
          <a:latin typeface="Century Gothic" charset="0"/>
          <a:ea typeface="ヒラギノ角ゴ Pro W3" charset="-128"/>
          <a:cs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C00000"/>
          </a:solidFill>
          <a:latin typeface="Century Gothic" charset="0"/>
          <a:ea typeface="ヒラギノ角ゴ Pro W3" charset="-128"/>
          <a:cs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C00000"/>
          </a:solidFill>
          <a:latin typeface="Century Gothic" charset="0"/>
          <a:ea typeface="ヒラギノ角ゴ Pro W3" charset="-128"/>
          <a:cs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rgbClr val="C00000"/>
          </a:solidFill>
          <a:latin typeface="Century Gothic" charset="0"/>
          <a:ea typeface="ヒラギノ角ゴ Pro W3" charset="-128"/>
          <a:cs typeface="Century Gothic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ヒラギノ角ゴ Pro W3" charset="-128"/>
          <a:cs typeface="ヒラギノ角ゴ Pro W3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2.emf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Rettangolo 144"/>
          <p:cNvSpPr/>
          <p:nvPr/>
        </p:nvSpPr>
        <p:spPr bwMode="auto">
          <a:xfrm>
            <a:off x="0" y="0"/>
            <a:ext cx="6502400" cy="3048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it-IT">
              <a:ea typeface="ヒラギノ角ゴ Pro W3" charset="-128"/>
              <a:cs typeface="ヒラギノ角ゴ Pro W3" charset="-128"/>
            </a:endParaRPr>
          </a:p>
        </p:txBody>
      </p:sp>
      <p:pic>
        <p:nvPicPr>
          <p:cNvPr id="7170" name="Immagine 8"/>
          <p:cNvPicPr>
            <a:picLocks noChangeAspect="1"/>
          </p:cNvPicPr>
          <p:nvPr/>
        </p:nvPicPr>
        <p:blipFill>
          <a:blip r:embed="rId3">
            <a:lum bright="70000" contrast="-70000"/>
          </a:blip>
          <a:srcRect/>
          <a:stretch>
            <a:fillRect/>
          </a:stretch>
        </p:blipFill>
        <p:spPr bwMode="auto">
          <a:xfrm>
            <a:off x="6731000" y="2859088"/>
            <a:ext cx="3073400" cy="595312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</p:spPr>
      </p:pic>
      <p:pic>
        <p:nvPicPr>
          <p:cNvPr id="7171" name="Immagine 13" descr="logo swg4coloriAPP.pd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681913" y="6242050"/>
            <a:ext cx="1262062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172" name="Connettore 1 3"/>
          <p:cNvCxnSpPr>
            <a:cxnSpLocks noChangeShapeType="1"/>
          </p:cNvCxnSpPr>
          <p:nvPr/>
        </p:nvCxnSpPr>
        <p:spPr bwMode="auto">
          <a:xfrm>
            <a:off x="0" y="3162300"/>
            <a:ext cx="65913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" name="Connettore 1 16"/>
          <p:cNvCxnSpPr/>
          <p:nvPr/>
        </p:nvCxnSpPr>
        <p:spPr bwMode="auto">
          <a:xfrm>
            <a:off x="6604000" y="0"/>
            <a:ext cx="0" cy="685800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174" name="Titolo 1"/>
          <p:cNvSpPr txBox="1">
            <a:spLocks/>
          </p:cNvSpPr>
          <p:nvPr/>
        </p:nvSpPr>
        <p:spPr bwMode="auto">
          <a:xfrm flipH="1">
            <a:off x="0" y="3303588"/>
            <a:ext cx="6718300" cy="1738312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tIns="18000"/>
          <a:lstStyle/>
          <a:p>
            <a:pPr eaLnBrk="0" hangingPunct="0">
              <a:lnSpc>
                <a:spcPct val="80000"/>
              </a:lnSpc>
            </a:pPr>
            <a:r>
              <a:rPr lang="it-IT" sz="3500">
                <a:latin typeface="Century Gothic" pitchFamily="34" charset="0"/>
              </a:rPr>
              <a:t>Parte 1</a:t>
            </a:r>
          </a:p>
          <a:p>
            <a:pPr eaLnBrk="0" hangingPunct="0">
              <a:lnSpc>
                <a:spcPct val="80000"/>
              </a:lnSpc>
            </a:pPr>
            <a:endParaRPr lang="it-IT" sz="3500">
              <a:latin typeface="Century Gothic" pitchFamily="34" charset="0"/>
            </a:endParaRPr>
          </a:p>
          <a:p>
            <a:pPr eaLnBrk="0" hangingPunct="0">
              <a:lnSpc>
                <a:spcPct val="80000"/>
              </a:lnSpc>
            </a:pPr>
            <a:r>
              <a:rPr lang="it-IT" sz="3600" b="1">
                <a:latin typeface="Century Gothic" pitchFamily="34" charset="0"/>
              </a:rPr>
              <a:t>Le dinamiche in atto </a:t>
            </a:r>
          </a:p>
          <a:p>
            <a:pPr eaLnBrk="0" hangingPunct="0">
              <a:lnSpc>
                <a:spcPct val="80000"/>
              </a:lnSpc>
            </a:pPr>
            <a:r>
              <a:rPr lang="it-IT" sz="3600" b="1">
                <a:latin typeface="Century Gothic" pitchFamily="34" charset="0"/>
              </a:rPr>
              <a:t>nel Paese </a:t>
            </a:r>
            <a:endParaRPr lang="it-IT" sz="3500">
              <a:latin typeface="Century Gothic" pitchFamily="34" charset="0"/>
            </a:endParaRPr>
          </a:p>
        </p:txBody>
      </p:sp>
      <p:grpSp>
        <p:nvGrpSpPr>
          <p:cNvPr id="7175" name="Gruppo 146"/>
          <p:cNvGrpSpPr>
            <a:grpSpLocks/>
          </p:cNvGrpSpPr>
          <p:nvPr/>
        </p:nvGrpSpPr>
        <p:grpSpPr bwMode="auto">
          <a:xfrm>
            <a:off x="0" y="0"/>
            <a:ext cx="6540500" cy="3098800"/>
            <a:chOff x="-483726" y="3202254"/>
            <a:chExt cx="8400773" cy="3821060"/>
          </a:xfrm>
        </p:grpSpPr>
        <p:grpSp>
          <p:nvGrpSpPr>
            <p:cNvPr id="7177" name="Gruppo 147"/>
            <p:cNvGrpSpPr>
              <a:grpSpLocks/>
            </p:cNvGrpSpPr>
            <p:nvPr/>
          </p:nvGrpSpPr>
          <p:grpSpPr bwMode="auto">
            <a:xfrm>
              <a:off x="-483726" y="3202254"/>
              <a:ext cx="8400773" cy="3821060"/>
              <a:chOff x="-483726" y="3202254"/>
              <a:chExt cx="8400773" cy="3821060"/>
            </a:xfrm>
          </p:grpSpPr>
          <p:cxnSp>
            <p:nvCxnSpPr>
              <p:cNvPr id="7211" name="Connettore 1 181"/>
              <p:cNvCxnSpPr>
                <a:cxnSpLocks noChangeShapeType="1"/>
              </p:cNvCxnSpPr>
              <p:nvPr/>
            </p:nvCxnSpPr>
            <p:spPr bwMode="auto">
              <a:xfrm flipH="1">
                <a:off x="6328040" y="3828657"/>
                <a:ext cx="1572695" cy="393669"/>
              </a:xfrm>
              <a:prstGeom prst="line">
                <a:avLst/>
              </a:prstGeom>
              <a:noFill/>
              <a:ln w="9525" algn="ctr">
                <a:solidFill>
                  <a:srgbClr val="FFFFFF"/>
                </a:solidFill>
                <a:round/>
                <a:headEnd/>
                <a:tailEnd/>
              </a:ln>
            </p:spPr>
          </p:cxnSp>
          <p:cxnSp>
            <p:nvCxnSpPr>
              <p:cNvPr id="7212" name="Connettore 1 182"/>
              <p:cNvCxnSpPr>
                <a:cxnSpLocks noChangeShapeType="1"/>
              </p:cNvCxnSpPr>
              <p:nvPr/>
            </p:nvCxnSpPr>
            <p:spPr bwMode="auto">
              <a:xfrm flipH="1">
                <a:off x="6688984" y="5754847"/>
                <a:ext cx="1228063" cy="91373"/>
              </a:xfrm>
              <a:prstGeom prst="line">
                <a:avLst/>
              </a:prstGeom>
              <a:noFill/>
              <a:ln w="9525" algn="ctr">
                <a:solidFill>
                  <a:srgbClr val="FFFFFF"/>
                </a:solidFill>
                <a:round/>
                <a:headEnd/>
                <a:tailEnd/>
              </a:ln>
            </p:spPr>
          </p:cxnSp>
          <p:cxnSp>
            <p:nvCxnSpPr>
              <p:cNvPr id="7213" name="Connettore 1 183"/>
              <p:cNvCxnSpPr>
                <a:cxnSpLocks noChangeShapeType="1"/>
              </p:cNvCxnSpPr>
              <p:nvPr/>
            </p:nvCxnSpPr>
            <p:spPr bwMode="auto">
              <a:xfrm flipH="1" flipV="1">
                <a:off x="-483726" y="3202254"/>
                <a:ext cx="1976882" cy="853567"/>
              </a:xfrm>
              <a:prstGeom prst="line">
                <a:avLst/>
              </a:prstGeom>
              <a:noFill/>
              <a:ln w="9525" algn="ctr">
                <a:solidFill>
                  <a:srgbClr val="FFFFFF"/>
                </a:solidFill>
                <a:round/>
                <a:headEnd/>
                <a:tailEnd/>
              </a:ln>
            </p:spPr>
          </p:cxnSp>
          <p:cxnSp>
            <p:nvCxnSpPr>
              <p:cNvPr id="7214" name="Connettore 1 184"/>
              <p:cNvCxnSpPr>
                <a:cxnSpLocks noChangeShapeType="1"/>
              </p:cNvCxnSpPr>
              <p:nvPr/>
            </p:nvCxnSpPr>
            <p:spPr bwMode="auto">
              <a:xfrm flipH="1">
                <a:off x="-483726" y="5333639"/>
                <a:ext cx="1731955" cy="499509"/>
              </a:xfrm>
              <a:prstGeom prst="line">
                <a:avLst/>
              </a:prstGeom>
              <a:noFill/>
              <a:ln w="9525" algn="ctr">
                <a:solidFill>
                  <a:srgbClr val="FFFFFF"/>
                </a:solidFill>
                <a:round/>
                <a:headEnd/>
                <a:tailEnd/>
              </a:ln>
            </p:spPr>
          </p:cxnSp>
          <p:cxnSp>
            <p:nvCxnSpPr>
              <p:cNvPr id="7215" name="Connettore 1 185"/>
              <p:cNvCxnSpPr>
                <a:cxnSpLocks noChangeShapeType="1"/>
              </p:cNvCxnSpPr>
              <p:nvPr/>
            </p:nvCxnSpPr>
            <p:spPr bwMode="auto">
              <a:xfrm flipH="1">
                <a:off x="478693" y="6052413"/>
                <a:ext cx="1207828" cy="955242"/>
              </a:xfrm>
              <a:prstGeom prst="line">
                <a:avLst/>
              </a:prstGeom>
              <a:noFill/>
              <a:ln w="9525" algn="ctr">
                <a:solidFill>
                  <a:srgbClr val="FFFFFF"/>
                </a:solidFill>
                <a:round/>
                <a:headEnd/>
                <a:tailEnd/>
              </a:ln>
            </p:spPr>
          </p:cxnSp>
          <p:cxnSp>
            <p:nvCxnSpPr>
              <p:cNvPr id="7216" name="Connettore 1 186"/>
              <p:cNvCxnSpPr>
                <a:cxnSpLocks noChangeShapeType="1"/>
              </p:cNvCxnSpPr>
              <p:nvPr/>
            </p:nvCxnSpPr>
            <p:spPr bwMode="auto">
              <a:xfrm flipH="1" flipV="1">
                <a:off x="4972913" y="6305917"/>
                <a:ext cx="774614" cy="717397"/>
              </a:xfrm>
              <a:prstGeom prst="line">
                <a:avLst/>
              </a:prstGeom>
              <a:noFill/>
              <a:ln w="9525" algn="ctr">
                <a:solidFill>
                  <a:srgbClr val="FFFFFF"/>
                </a:solidFill>
                <a:round/>
                <a:headEnd/>
                <a:tailEnd/>
              </a:ln>
            </p:spPr>
          </p:cxnSp>
          <p:cxnSp>
            <p:nvCxnSpPr>
              <p:cNvPr id="7217" name="Connettore 1 187"/>
              <p:cNvCxnSpPr>
                <a:cxnSpLocks noChangeShapeType="1"/>
              </p:cNvCxnSpPr>
              <p:nvPr/>
            </p:nvCxnSpPr>
            <p:spPr bwMode="auto">
              <a:xfrm flipH="1">
                <a:off x="4763091" y="6077580"/>
                <a:ext cx="1039490" cy="192787"/>
              </a:xfrm>
              <a:prstGeom prst="line">
                <a:avLst/>
              </a:prstGeom>
              <a:noFill/>
              <a:ln w="9525" algn="ctr">
                <a:solidFill>
                  <a:srgbClr val="FFFFFF"/>
                </a:solidFill>
                <a:round/>
                <a:headEnd/>
                <a:tailEnd/>
              </a:ln>
            </p:spPr>
          </p:cxnSp>
          <p:cxnSp>
            <p:nvCxnSpPr>
              <p:cNvPr id="7218" name="Connettore 1 188"/>
              <p:cNvCxnSpPr>
                <a:cxnSpLocks noChangeShapeType="1"/>
              </p:cNvCxnSpPr>
              <p:nvPr/>
            </p:nvCxnSpPr>
            <p:spPr bwMode="auto">
              <a:xfrm>
                <a:off x="1663700" y="4000500"/>
                <a:ext cx="1195190" cy="8408"/>
              </a:xfrm>
              <a:prstGeom prst="line">
                <a:avLst/>
              </a:prstGeom>
              <a:noFill/>
              <a:ln w="9525" algn="ctr">
                <a:solidFill>
                  <a:srgbClr val="FFFFFF"/>
                </a:solidFill>
                <a:round/>
                <a:headEnd/>
                <a:tailEnd/>
              </a:ln>
            </p:spPr>
          </p:cxnSp>
          <p:cxnSp>
            <p:nvCxnSpPr>
              <p:cNvPr id="7219" name="Connettore 1 189"/>
              <p:cNvCxnSpPr>
                <a:cxnSpLocks noChangeShapeType="1"/>
              </p:cNvCxnSpPr>
              <p:nvPr/>
            </p:nvCxnSpPr>
            <p:spPr bwMode="auto">
              <a:xfrm>
                <a:off x="2761227" y="3991151"/>
                <a:ext cx="852328" cy="408407"/>
              </a:xfrm>
              <a:prstGeom prst="line">
                <a:avLst/>
              </a:prstGeom>
              <a:noFill/>
              <a:ln w="9525" algn="ctr">
                <a:solidFill>
                  <a:srgbClr val="FFFFFF"/>
                </a:solidFill>
                <a:round/>
                <a:headEnd/>
                <a:tailEnd/>
              </a:ln>
            </p:spPr>
          </p:cxnSp>
          <p:cxnSp>
            <p:nvCxnSpPr>
              <p:cNvPr id="7220" name="Connettore 1 190"/>
              <p:cNvCxnSpPr>
                <a:cxnSpLocks noChangeShapeType="1"/>
              </p:cNvCxnSpPr>
              <p:nvPr/>
            </p:nvCxnSpPr>
            <p:spPr bwMode="auto">
              <a:xfrm>
                <a:off x="4297194" y="4124328"/>
                <a:ext cx="722626" cy="346258"/>
              </a:xfrm>
              <a:prstGeom prst="line">
                <a:avLst/>
              </a:prstGeom>
              <a:noFill/>
              <a:ln w="9525" algn="ctr">
                <a:solidFill>
                  <a:srgbClr val="FFFFFF"/>
                </a:solidFill>
                <a:round/>
                <a:headEnd/>
                <a:tailEnd/>
              </a:ln>
            </p:spPr>
          </p:cxnSp>
          <p:cxnSp>
            <p:nvCxnSpPr>
              <p:cNvPr id="7221" name="Connettore 1 191"/>
              <p:cNvCxnSpPr>
                <a:cxnSpLocks noChangeShapeType="1"/>
              </p:cNvCxnSpPr>
              <p:nvPr/>
            </p:nvCxnSpPr>
            <p:spPr bwMode="auto">
              <a:xfrm>
                <a:off x="3569163" y="4390680"/>
                <a:ext cx="790179" cy="665882"/>
              </a:xfrm>
              <a:prstGeom prst="line">
                <a:avLst/>
              </a:prstGeom>
              <a:noFill/>
              <a:ln w="9525" algn="ctr">
                <a:solidFill>
                  <a:srgbClr val="FFFFFF"/>
                </a:solidFill>
                <a:round/>
                <a:headEnd/>
                <a:tailEnd/>
              </a:ln>
            </p:spPr>
          </p:cxnSp>
          <p:cxnSp>
            <p:nvCxnSpPr>
              <p:cNvPr id="7222" name="Connettore 1 192"/>
              <p:cNvCxnSpPr>
                <a:cxnSpLocks noChangeShapeType="1"/>
              </p:cNvCxnSpPr>
              <p:nvPr/>
            </p:nvCxnSpPr>
            <p:spPr bwMode="auto">
              <a:xfrm flipV="1">
                <a:off x="4403735" y="3955638"/>
                <a:ext cx="1100924" cy="177568"/>
              </a:xfrm>
              <a:prstGeom prst="line">
                <a:avLst/>
              </a:prstGeom>
              <a:noFill/>
              <a:ln w="9525" algn="ctr">
                <a:solidFill>
                  <a:srgbClr val="FFFFFF"/>
                </a:solidFill>
                <a:round/>
                <a:headEnd/>
                <a:tailEnd/>
              </a:ln>
            </p:spPr>
          </p:cxnSp>
          <p:cxnSp>
            <p:nvCxnSpPr>
              <p:cNvPr id="7223" name="Connettore 1 193"/>
              <p:cNvCxnSpPr>
                <a:cxnSpLocks noChangeShapeType="1"/>
              </p:cNvCxnSpPr>
              <p:nvPr/>
            </p:nvCxnSpPr>
            <p:spPr bwMode="auto">
              <a:xfrm flipV="1">
                <a:off x="3524771" y="4150963"/>
                <a:ext cx="807936" cy="230839"/>
              </a:xfrm>
              <a:prstGeom prst="line">
                <a:avLst/>
              </a:prstGeom>
              <a:noFill/>
              <a:ln w="9525" algn="ctr">
                <a:solidFill>
                  <a:srgbClr val="FFFFFF"/>
                </a:solidFill>
                <a:round/>
                <a:headEnd/>
                <a:tailEnd/>
              </a:ln>
            </p:spPr>
          </p:cxnSp>
          <p:cxnSp>
            <p:nvCxnSpPr>
              <p:cNvPr id="7224" name="Connettore 1 194"/>
              <p:cNvCxnSpPr>
                <a:cxnSpLocks noChangeShapeType="1"/>
              </p:cNvCxnSpPr>
              <p:nvPr/>
            </p:nvCxnSpPr>
            <p:spPr bwMode="auto">
              <a:xfrm flipH="1">
                <a:off x="2654686" y="4017787"/>
                <a:ext cx="124298" cy="674760"/>
              </a:xfrm>
              <a:prstGeom prst="line">
                <a:avLst/>
              </a:prstGeom>
              <a:noFill/>
              <a:ln w="9525" algn="ctr">
                <a:solidFill>
                  <a:srgbClr val="FFFFFF"/>
                </a:solidFill>
                <a:round/>
                <a:headEnd/>
                <a:tailEnd/>
              </a:ln>
            </p:spPr>
          </p:cxnSp>
          <p:cxnSp>
            <p:nvCxnSpPr>
              <p:cNvPr id="7225" name="Connettore 1 195"/>
              <p:cNvCxnSpPr>
                <a:cxnSpLocks noChangeShapeType="1"/>
              </p:cNvCxnSpPr>
              <p:nvPr/>
            </p:nvCxnSpPr>
            <p:spPr bwMode="auto">
              <a:xfrm flipH="1" flipV="1">
                <a:off x="2024318" y="4568249"/>
                <a:ext cx="657003" cy="115419"/>
              </a:xfrm>
              <a:prstGeom prst="line">
                <a:avLst/>
              </a:prstGeom>
              <a:noFill/>
              <a:ln w="9525" algn="ctr">
                <a:solidFill>
                  <a:srgbClr val="FFFFFF"/>
                </a:solidFill>
                <a:round/>
                <a:headEnd/>
                <a:tailEnd/>
              </a:ln>
            </p:spPr>
          </p:cxnSp>
          <p:cxnSp>
            <p:nvCxnSpPr>
              <p:cNvPr id="7226" name="Connettore 1 196"/>
              <p:cNvCxnSpPr>
                <a:cxnSpLocks noChangeShapeType="1"/>
              </p:cNvCxnSpPr>
              <p:nvPr/>
            </p:nvCxnSpPr>
            <p:spPr bwMode="auto">
              <a:xfrm flipH="1">
                <a:off x="1198625" y="4523857"/>
                <a:ext cx="736909" cy="17757"/>
              </a:xfrm>
              <a:prstGeom prst="line">
                <a:avLst/>
              </a:prstGeom>
              <a:noFill/>
              <a:ln w="9525" algn="ctr">
                <a:solidFill>
                  <a:srgbClr val="FFFFFF"/>
                </a:solidFill>
                <a:round/>
                <a:headEnd/>
                <a:tailEnd/>
              </a:ln>
            </p:spPr>
          </p:cxnSp>
          <p:cxnSp>
            <p:nvCxnSpPr>
              <p:cNvPr id="7227" name="Connettore 1 197"/>
              <p:cNvCxnSpPr>
                <a:cxnSpLocks noChangeShapeType="1"/>
              </p:cNvCxnSpPr>
              <p:nvPr/>
            </p:nvCxnSpPr>
            <p:spPr bwMode="auto">
              <a:xfrm flipH="1">
                <a:off x="1136476" y="5100954"/>
                <a:ext cx="701395" cy="239717"/>
              </a:xfrm>
              <a:prstGeom prst="line">
                <a:avLst/>
              </a:prstGeom>
              <a:noFill/>
              <a:ln w="9525" algn="ctr">
                <a:solidFill>
                  <a:srgbClr val="FFFFFF"/>
                </a:solidFill>
                <a:round/>
                <a:headEnd/>
                <a:tailEnd/>
              </a:ln>
            </p:spPr>
          </p:cxnSp>
          <p:cxnSp>
            <p:nvCxnSpPr>
              <p:cNvPr id="7228" name="Connettore 1 198"/>
              <p:cNvCxnSpPr>
                <a:cxnSpLocks noChangeShapeType="1"/>
              </p:cNvCxnSpPr>
              <p:nvPr/>
            </p:nvCxnSpPr>
            <p:spPr bwMode="auto">
              <a:xfrm flipH="1">
                <a:off x="1598154" y="5891133"/>
                <a:ext cx="887842" cy="150933"/>
              </a:xfrm>
              <a:prstGeom prst="line">
                <a:avLst/>
              </a:prstGeom>
              <a:noFill/>
              <a:ln w="9525" algn="ctr">
                <a:solidFill>
                  <a:srgbClr val="FFFFFF"/>
                </a:solidFill>
                <a:round/>
                <a:headEnd/>
                <a:tailEnd/>
              </a:ln>
            </p:spPr>
          </p:cxnSp>
          <p:cxnSp>
            <p:nvCxnSpPr>
              <p:cNvPr id="7229" name="Connettore 1 199"/>
              <p:cNvCxnSpPr>
                <a:cxnSpLocks noChangeShapeType="1"/>
              </p:cNvCxnSpPr>
              <p:nvPr/>
            </p:nvCxnSpPr>
            <p:spPr bwMode="auto">
              <a:xfrm flipH="1">
                <a:off x="2076103" y="6512623"/>
                <a:ext cx="765030" cy="69660"/>
              </a:xfrm>
              <a:prstGeom prst="line">
                <a:avLst/>
              </a:prstGeom>
              <a:noFill/>
              <a:ln w="9525" algn="ctr">
                <a:solidFill>
                  <a:srgbClr val="FFFFFF"/>
                </a:solidFill>
                <a:round/>
                <a:headEnd/>
                <a:tailEnd/>
              </a:ln>
            </p:spPr>
          </p:cxnSp>
          <p:cxnSp>
            <p:nvCxnSpPr>
              <p:cNvPr id="7230" name="Connettore 1 200"/>
              <p:cNvCxnSpPr>
                <a:cxnSpLocks noChangeShapeType="1"/>
              </p:cNvCxnSpPr>
              <p:nvPr/>
            </p:nvCxnSpPr>
            <p:spPr bwMode="auto">
              <a:xfrm flipH="1">
                <a:off x="2815490" y="6432717"/>
                <a:ext cx="709282" cy="149566"/>
              </a:xfrm>
              <a:prstGeom prst="line">
                <a:avLst/>
              </a:prstGeom>
              <a:noFill/>
              <a:ln w="9525" algn="ctr">
                <a:solidFill>
                  <a:srgbClr val="FFFFFF"/>
                </a:solidFill>
                <a:round/>
                <a:headEnd/>
                <a:tailEnd/>
              </a:ln>
            </p:spPr>
          </p:cxnSp>
          <p:cxnSp>
            <p:nvCxnSpPr>
              <p:cNvPr id="7231" name="Connettore 1 201"/>
              <p:cNvCxnSpPr>
                <a:cxnSpLocks noChangeShapeType="1"/>
              </p:cNvCxnSpPr>
              <p:nvPr/>
            </p:nvCxnSpPr>
            <p:spPr bwMode="auto">
              <a:xfrm flipH="1">
                <a:off x="3409848" y="6445351"/>
                <a:ext cx="754169" cy="0"/>
              </a:xfrm>
              <a:prstGeom prst="line">
                <a:avLst/>
              </a:prstGeom>
              <a:noFill/>
              <a:ln w="9525" algn="ctr">
                <a:solidFill>
                  <a:srgbClr val="FFFFFF"/>
                </a:solidFill>
                <a:round/>
                <a:headEnd/>
                <a:tailEnd/>
              </a:ln>
            </p:spPr>
          </p:cxnSp>
          <p:cxnSp>
            <p:nvCxnSpPr>
              <p:cNvPr id="7232" name="Connettore 1 202"/>
              <p:cNvCxnSpPr>
                <a:cxnSpLocks noChangeShapeType="1"/>
              </p:cNvCxnSpPr>
              <p:nvPr/>
            </p:nvCxnSpPr>
            <p:spPr bwMode="auto">
              <a:xfrm flipH="1">
                <a:off x="4213098" y="6246270"/>
                <a:ext cx="749978" cy="250658"/>
              </a:xfrm>
              <a:prstGeom prst="line">
                <a:avLst/>
              </a:prstGeom>
              <a:noFill/>
              <a:ln w="9525" algn="ctr">
                <a:solidFill>
                  <a:srgbClr val="FFFFFF"/>
                </a:solidFill>
                <a:round/>
                <a:headEnd/>
                <a:tailEnd/>
              </a:ln>
            </p:spPr>
          </p:cxnSp>
          <p:cxnSp>
            <p:nvCxnSpPr>
              <p:cNvPr id="7233" name="Connettore 1 203"/>
              <p:cNvCxnSpPr>
                <a:cxnSpLocks noChangeShapeType="1"/>
              </p:cNvCxnSpPr>
              <p:nvPr/>
            </p:nvCxnSpPr>
            <p:spPr bwMode="auto">
              <a:xfrm flipH="1">
                <a:off x="5760837" y="5802349"/>
                <a:ext cx="921879" cy="275231"/>
              </a:xfrm>
              <a:prstGeom prst="line">
                <a:avLst/>
              </a:prstGeom>
              <a:noFill/>
              <a:ln w="9525" algn="ctr">
                <a:solidFill>
                  <a:srgbClr val="FFFFFF"/>
                </a:solidFill>
                <a:round/>
                <a:headEnd/>
                <a:tailEnd/>
              </a:ln>
            </p:spPr>
          </p:cxnSp>
          <p:cxnSp>
            <p:nvCxnSpPr>
              <p:cNvPr id="7234" name="Connettore 1 204"/>
              <p:cNvCxnSpPr>
                <a:cxnSpLocks noChangeShapeType="1"/>
              </p:cNvCxnSpPr>
              <p:nvPr/>
            </p:nvCxnSpPr>
            <p:spPr bwMode="auto">
              <a:xfrm flipH="1" flipV="1">
                <a:off x="6430156" y="5100954"/>
                <a:ext cx="252560" cy="701395"/>
              </a:xfrm>
              <a:prstGeom prst="line">
                <a:avLst/>
              </a:prstGeom>
              <a:noFill/>
              <a:ln w="9525" algn="ctr">
                <a:solidFill>
                  <a:srgbClr val="FFFFFF"/>
                </a:solidFill>
                <a:round/>
                <a:headEnd/>
                <a:tailEnd/>
              </a:ln>
            </p:spPr>
          </p:cxnSp>
          <p:cxnSp>
            <p:nvCxnSpPr>
              <p:cNvPr id="7235" name="Connettore 1 205"/>
              <p:cNvCxnSpPr>
                <a:cxnSpLocks noChangeShapeType="1"/>
              </p:cNvCxnSpPr>
              <p:nvPr/>
            </p:nvCxnSpPr>
            <p:spPr bwMode="auto">
              <a:xfrm flipH="1" flipV="1">
                <a:off x="6330371" y="4190916"/>
                <a:ext cx="99785" cy="865646"/>
              </a:xfrm>
              <a:prstGeom prst="line">
                <a:avLst/>
              </a:prstGeom>
              <a:noFill/>
              <a:ln w="9525" algn="ctr">
                <a:solidFill>
                  <a:srgbClr val="FFFFFF"/>
                </a:solidFill>
                <a:round/>
                <a:headEnd/>
                <a:tailEnd/>
              </a:ln>
            </p:spPr>
          </p:cxnSp>
          <p:cxnSp>
            <p:nvCxnSpPr>
              <p:cNvPr id="7236" name="Connettore 1 206"/>
              <p:cNvCxnSpPr>
                <a:cxnSpLocks noChangeShapeType="1"/>
              </p:cNvCxnSpPr>
              <p:nvPr/>
            </p:nvCxnSpPr>
            <p:spPr bwMode="auto">
              <a:xfrm flipH="1" flipV="1">
                <a:off x="5531294" y="3942320"/>
                <a:ext cx="799077" cy="306306"/>
              </a:xfrm>
              <a:prstGeom prst="line">
                <a:avLst/>
              </a:prstGeom>
              <a:noFill/>
              <a:ln w="9525" algn="ctr">
                <a:solidFill>
                  <a:srgbClr val="FFFFFF"/>
                </a:solidFill>
                <a:round/>
                <a:headEnd/>
                <a:tailEnd/>
              </a:ln>
            </p:spPr>
          </p:cxnSp>
          <p:cxnSp>
            <p:nvCxnSpPr>
              <p:cNvPr id="7237" name="Connettore 1 207"/>
              <p:cNvCxnSpPr>
                <a:cxnSpLocks noChangeShapeType="1"/>
              </p:cNvCxnSpPr>
              <p:nvPr/>
            </p:nvCxnSpPr>
            <p:spPr bwMode="auto">
              <a:xfrm flipH="1">
                <a:off x="5760837" y="4254067"/>
                <a:ext cx="594303" cy="607169"/>
              </a:xfrm>
              <a:prstGeom prst="line">
                <a:avLst/>
              </a:prstGeom>
              <a:noFill/>
              <a:ln w="9525" algn="ctr">
                <a:solidFill>
                  <a:srgbClr val="FFFFFF"/>
                </a:solidFill>
                <a:round/>
                <a:headEnd/>
                <a:tailEnd/>
              </a:ln>
            </p:spPr>
          </p:cxnSp>
          <p:cxnSp>
            <p:nvCxnSpPr>
              <p:cNvPr id="7238" name="Connettore 1 208"/>
              <p:cNvCxnSpPr>
                <a:cxnSpLocks noChangeShapeType="1"/>
              </p:cNvCxnSpPr>
              <p:nvPr/>
            </p:nvCxnSpPr>
            <p:spPr bwMode="auto">
              <a:xfrm flipH="1" flipV="1">
                <a:off x="4963075" y="4470586"/>
                <a:ext cx="728030" cy="408407"/>
              </a:xfrm>
              <a:prstGeom prst="line">
                <a:avLst/>
              </a:prstGeom>
              <a:noFill/>
              <a:ln w="9525" algn="ctr">
                <a:solidFill>
                  <a:srgbClr val="FFFFFF"/>
                </a:solidFill>
                <a:round/>
                <a:headEnd/>
                <a:tailEnd/>
              </a:ln>
            </p:spPr>
          </p:cxnSp>
          <p:cxnSp>
            <p:nvCxnSpPr>
              <p:cNvPr id="7239" name="Connettore 1 209"/>
              <p:cNvCxnSpPr>
                <a:cxnSpLocks noChangeShapeType="1"/>
              </p:cNvCxnSpPr>
              <p:nvPr/>
            </p:nvCxnSpPr>
            <p:spPr bwMode="auto">
              <a:xfrm flipH="1">
                <a:off x="5019820" y="4887782"/>
                <a:ext cx="695814" cy="159902"/>
              </a:xfrm>
              <a:prstGeom prst="line">
                <a:avLst/>
              </a:prstGeom>
              <a:noFill/>
              <a:ln w="9525" algn="ctr">
                <a:solidFill>
                  <a:srgbClr val="FFFFFF"/>
                </a:solidFill>
                <a:round/>
                <a:headEnd/>
                <a:tailEnd/>
              </a:ln>
            </p:spPr>
          </p:cxnSp>
          <p:cxnSp>
            <p:nvCxnSpPr>
              <p:cNvPr id="7240" name="Connettore 1 210"/>
              <p:cNvCxnSpPr>
                <a:cxnSpLocks noChangeShapeType="1"/>
              </p:cNvCxnSpPr>
              <p:nvPr/>
            </p:nvCxnSpPr>
            <p:spPr bwMode="auto">
              <a:xfrm flipH="1" flipV="1">
                <a:off x="5019821" y="5078809"/>
                <a:ext cx="782761" cy="395039"/>
              </a:xfrm>
              <a:prstGeom prst="line">
                <a:avLst/>
              </a:prstGeom>
              <a:noFill/>
              <a:ln w="9525" algn="ctr">
                <a:solidFill>
                  <a:srgbClr val="FFFFFF"/>
                </a:solidFill>
                <a:round/>
                <a:headEnd/>
                <a:tailEnd/>
              </a:ln>
            </p:spPr>
          </p:cxnSp>
          <p:cxnSp>
            <p:nvCxnSpPr>
              <p:cNvPr id="7241" name="Connettore 1 211"/>
              <p:cNvCxnSpPr>
                <a:cxnSpLocks noChangeShapeType="1"/>
              </p:cNvCxnSpPr>
              <p:nvPr/>
            </p:nvCxnSpPr>
            <p:spPr bwMode="auto">
              <a:xfrm flipH="1" flipV="1">
                <a:off x="5802581" y="5456792"/>
                <a:ext cx="880135" cy="345557"/>
              </a:xfrm>
              <a:prstGeom prst="line">
                <a:avLst/>
              </a:prstGeom>
              <a:noFill/>
              <a:ln w="9525" algn="ctr">
                <a:solidFill>
                  <a:srgbClr val="FFFFFF"/>
                </a:solidFill>
                <a:round/>
                <a:headEnd/>
                <a:tailEnd/>
              </a:ln>
            </p:spPr>
          </p:cxnSp>
          <p:cxnSp>
            <p:nvCxnSpPr>
              <p:cNvPr id="7242" name="Connettore 1 212"/>
              <p:cNvCxnSpPr>
                <a:cxnSpLocks noChangeShapeType="1"/>
              </p:cNvCxnSpPr>
              <p:nvPr/>
            </p:nvCxnSpPr>
            <p:spPr bwMode="auto">
              <a:xfrm flipV="1">
                <a:off x="5167279" y="5473848"/>
                <a:ext cx="635303" cy="213081"/>
              </a:xfrm>
              <a:prstGeom prst="line">
                <a:avLst/>
              </a:prstGeom>
              <a:noFill/>
              <a:ln w="9525" algn="ctr">
                <a:solidFill>
                  <a:srgbClr val="FFFFFF"/>
                </a:solidFill>
                <a:round/>
                <a:headEnd/>
                <a:tailEnd/>
              </a:ln>
            </p:spPr>
          </p:cxnSp>
          <p:cxnSp>
            <p:nvCxnSpPr>
              <p:cNvPr id="7243" name="Connettore 1 213"/>
              <p:cNvCxnSpPr>
                <a:cxnSpLocks noChangeShapeType="1"/>
              </p:cNvCxnSpPr>
              <p:nvPr/>
            </p:nvCxnSpPr>
            <p:spPr bwMode="auto">
              <a:xfrm>
                <a:off x="4474762" y="5615160"/>
                <a:ext cx="763544" cy="61050"/>
              </a:xfrm>
              <a:prstGeom prst="line">
                <a:avLst/>
              </a:prstGeom>
              <a:noFill/>
              <a:ln w="9525" algn="ctr">
                <a:solidFill>
                  <a:srgbClr val="FFFFFF"/>
                </a:solidFill>
                <a:round/>
                <a:headEnd/>
                <a:tailEnd/>
              </a:ln>
            </p:spPr>
          </p:cxnSp>
          <p:cxnSp>
            <p:nvCxnSpPr>
              <p:cNvPr id="7244" name="Connettore 1 214"/>
              <p:cNvCxnSpPr>
                <a:cxnSpLocks noChangeShapeType="1"/>
              </p:cNvCxnSpPr>
              <p:nvPr/>
            </p:nvCxnSpPr>
            <p:spPr bwMode="auto">
              <a:xfrm flipH="1" flipV="1">
                <a:off x="4359343" y="5047684"/>
                <a:ext cx="115419" cy="546572"/>
              </a:xfrm>
              <a:prstGeom prst="line">
                <a:avLst/>
              </a:prstGeom>
              <a:noFill/>
              <a:ln w="9525" algn="ctr">
                <a:solidFill>
                  <a:srgbClr val="FFFFFF"/>
                </a:solidFill>
                <a:round/>
                <a:headEnd/>
                <a:tailEnd/>
              </a:ln>
            </p:spPr>
          </p:cxnSp>
          <p:cxnSp>
            <p:nvCxnSpPr>
              <p:cNvPr id="7245" name="Connettore 1 215"/>
              <p:cNvCxnSpPr>
                <a:cxnSpLocks noChangeShapeType="1"/>
              </p:cNvCxnSpPr>
              <p:nvPr/>
            </p:nvCxnSpPr>
            <p:spPr bwMode="auto">
              <a:xfrm>
                <a:off x="3711218" y="5047684"/>
                <a:ext cx="648125" cy="31126"/>
              </a:xfrm>
              <a:prstGeom prst="line">
                <a:avLst/>
              </a:prstGeom>
              <a:noFill/>
              <a:ln w="9525" algn="ctr">
                <a:solidFill>
                  <a:srgbClr val="FFFFFF"/>
                </a:solidFill>
                <a:round/>
                <a:headEnd/>
                <a:tailEnd/>
              </a:ln>
            </p:spPr>
          </p:cxnSp>
          <p:cxnSp>
            <p:nvCxnSpPr>
              <p:cNvPr id="7246" name="Connettore 1 216"/>
              <p:cNvCxnSpPr>
                <a:cxnSpLocks noChangeShapeType="1"/>
              </p:cNvCxnSpPr>
              <p:nvPr/>
            </p:nvCxnSpPr>
            <p:spPr bwMode="auto">
              <a:xfrm flipV="1">
                <a:off x="3017638" y="4923386"/>
                <a:ext cx="746851" cy="305740"/>
              </a:xfrm>
              <a:prstGeom prst="line">
                <a:avLst/>
              </a:prstGeom>
              <a:noFill/>
              <a:ln w="9525" algn="ctr">
                <a:solidFill>
                  <a:srgbClr val="FFFFFF"/>
                </a:solidFill>
                <a:round/>
                <a:headEnd/>
                <a:tailEnd/>
              </a:ln>
            </p:spPr>
          </p:cxnSp>
          <p:cxnSp>
            <p:nvCxnSpPr>
              <p:cNvPr id="7247" name="Connettore 1 217"/>
              <p:cNvCxnSpPr>
                <a:cxnSpLocks noChangeShapeType="1"/>
              </p:cNvCxnSpPr>
              <p:nvPr/>
            </p:nvCxnSpPr>
            <p:spPr bwMode="auto">
              <a:xfrm flipH="1" flipV="1">
                <a:off x="2681321" y="4603762"/>
                <a:ext cx="355101" cy="605670"/>
              </a:xfrm>
              <a:prstGeom prst="line">
                <a:avLst/>
              </a:prstGeom>
              <a:noFill/>
              <a:ln w="9525" algn="ctr">
                <a:solidFill>
                  <a:srgbClr val="FFFFFF"/>
                </a:solidFill>
                <a:round/>
                <a:headEnd/>
                <a:tailEnd/>
              </a:ln>
            </p:spPr>
          </p:cxnSp>
          <p:cxnSp>
            <p:nvCxnSpPr>
              <p:cNvPr id="7248" name="Connettore 1 218"/>
              <p:cNvCxnSpPr>
                <a:cxnSpLocks noChangeShapeType="1"/>
              </p:cNvCxnSpPr>
              <p:nvPr/>
            </p:nvCxnSpPr>
            <p:spPr bwMode="auto">
              <a:xfrm flipH="1">
                <a:off x="2485996" y="5234131"/>
                <a:ext cx="543791" cy="53270"/>
              </a:xfrm>
              <a:prstGeom prst="line">
                <a:avLst/>
              </a:prstGeom>
              <a:noFill/>
              <a:ln w="9525" algn="ctr">
                <a:solidFill>
                  <a:srgbClr val="FFFFFF"/>
                </a:solidFill>
                <a:round/>
                <a:headEnd/>
                <a:tailEnd/>
              </a:ln>
            </p:spPr>
          </p:cxnSp>
          <p:cxnSp>
            <p:nvCxnSpPr>
              <p:cNvPr id="7249" name="Connettore 1 219"/>
              <p:cNvCxnSpPr>
                <a:cxnSpLocks noChangeShapeType="1"/>
              </p:cNvCxnSpPr>
              <p:nvPr/>
            </p:nvCxnSpPr>
            <p:spPr bwMode="auto">
              <a:xfrm flipH="1" flipV="1">
                <a:off x="1811236" y="5083196"/>
                <a:ext cx="674760" cy="204204"/>
              </a:xfrm>
              <a:prstGeom prst="line">
                <a:avLst/>
              </a:prstGeom>
              <a:noFill/>
              <a:ln w="9525" algn="ctr">
                <a:solidFill>
                  <a:srgbClr val="FFFFFF"/>
                </a:solidFill>
                <a:round/>
                <a:headEnd/>
                <a:tailEnd/>
              </a:ln>
            </p:spPr>
          </p:cxnSp>
          <p:cxnSp>
            <p:nvCxnSpPr>
              <p:cNvPr id="7250" name="Connettore 1 220"/>
              <p:cNvCxnSpPr>
                <a:cxnSpLocks noChangeShapeType="1"/>
              </p:cNvCxnSpPr>
              <p:nvPr/>
            </p:nvCxnSpPr>
            <p:spPr bwMode="auto">
              <a:xfrm flipH="1">
                <a:off x="1855671" y="4523857"/>
                <a:ext cx="168647" cy="542901"/>
              </a:xfrm>
              <a:prstGeom prst="line">
                <a:avLst/>
              </a:prstGeom>
              <a:noFill/>
              <a:ln w="9525" algn="ctr">
                <a:solidFill>
                  <a:srgbClr val="FFFFFF"/>
                </a:solidFill>
                <a:round/>
                <a:headEnd/>
                <a:tailEnd/>
              </a:ln>
            </p:spPr>
          </p:cxnSp>
          <p:cxnSp>
            <p:nvCxnSpPr>
              <p:cNvPr id="7251" name="Connettore 1 221"/>
              <p:cNvCxnSpPr>
                <a:cxnSpLocks noChangeShapeType="1"/>
              </p:cNvCxnSpPr>
              <p:nvPr/>
            </p:nvCxnSpPr>
            <p:spPr bwMode="auto">
              <a:xfrm>
                <a:off x="1651383" y="3838901"/>
                <a:ext cx="372936" cy="684956"/>
              </a:xfrm>
              <a:prstGeom prst="line">
                <a:avLst/>
              </a:prstGeom>
              <a:noFill/>
              <a:ln w="9525" algn="ctr">
                <a:solidFill>
                  <a:srgbClr val="FFFFFF"/>
                </a:solidFill>
                <a:round/>
                <a:headEnd/>
                <a:tailEnd/>
              </a:ln>
            </p:spPr>
          </p:cxnSp>
          <p:cxnSp>
            <p:nvCxnSpPr>
              <p:cNvPr id="7252" name="Connettore 1 222"/>
              <p:cNvCxnSpPr>
                <a:cxnSpLocks noChangeShapeType="1"/>
              </p:cNvCxnSpPr>
              <p:nvPr/>
            </p:nvCxnSpPr>
            <p:spPr bwMode="auto">
              <a:xfrm flipH="1">
                <a:off x="1294758" y="3856657"/>
                <a:ext cx="330011" cy="684956"/>
              </a:xfrm>
              <a:prstGeom prst="line">
                <a:avLst/>
              </a:prstGeom>
              <a:noFill/>
              <a:ln w="9525" algn="ctr">
                <a:solidFill>
                  <a:srgbClr val="FFFFFF"/>
                </a:solidFill>
                <a:round/>
                <a:headEnd/>
                <a:tailEnd/>
              </a:ln>
            </p:spPr>
          </p:cxnSp>
          <p:cxnSp>
            <p:nvCxnSpPr>
              <p:cNvPr id="7253" name="Connettore 1 223"/>
              <p:cNvCxnSpPr>
                <a:cxnSpLocks noChangeShapeType="1"/>
              </p:cNvCxnSpPr>
              <p:nvPr/>
            </p:nvCxnSpPr>
            <p:spPr bwMode="auto">
              <a:xfrm flipH="1">
                <a:off x="1136476" y="4545303"/>
                <a:ext cx="120614" cy="795368"/>
              </a:xfrm>
              <a:prstGeom prst="line">
                <a:avLst/>
              </a:prstGeom>
              <a:noFill/>
              <a:ln w="9525" algn="ctr">
                <a:solidFill>
                  <a:srgbClr val="FFFFFF"/>
                </a:solidFill>
                <a:round/>
                <a:headEnd/>
                <a:tailEnd/>
              </a:ln>
            </p:spPr>
          </p:cxnSp>
          <p:cxnSp>
            <p:nvCxnSpPr>
              <p:cNvPr id="7254" name="Connettore 1 224"/>
              <p:cNvCxnSpPr>
                <a:cxnSpLocks noChangeShapeType="1"/>
              </p:cNvCxnSpPr>
              <p:nvPr/>
            </p:nvCxnSpPr>
            <p:spPr bwMode="auto">
              <a:xfrm>
                <a:off x="1155145" y="5340671"/>
                <a:ext cx="496238" cy="701395"/>
              </a:xfrm>
              <a:prstGeom prst="line">
                <a:avLst/>
              </a:prstGeom>
              <a:noFill/>
              <a:ln w="9525" algn="ctr">
                <a:solidFill>
                  <a:srgbClr val="FFFFFF"/>
                </a:solidFill>
                <a:round/>
                <a:headEnd/>
                <a:tailEnd/>
              </a:ln>
            </p:spPr>
          </p:cxnSp>
          <p:cxnSp>
            <p:nvCxnSpPr>
              <p:cNvPr id="7255" name="Connettore 1 225"/>
              <p:cNvCxnSpPr>
                <a:cxnSpLocks noChangeShapeType="1"/>
              </p:cNvCxnSpPr>
              <p:nvPr/>
            </p:nvCxnSpPr>
            <p:spPr bwMode="auto">
              <a:xfrm>
                <a:off x="1669181" y="6042067"/>
                <a:ext cx="496238" cy="540216"/>
              </a:xfrm>
              <a:prstGeom prst="line">
                <a:avLst/>
              </a:prstGeom>
              <a:noFill/>
              <a:ln w="9525" algn="ctr">
                <a:solidFill>
                  <a:srgbClr val="FFFFFF"/>
                </a:solidFill>
                <a:round/>
                <a:headEnd/>
                <a:tailEnd/>
              </a:ln>
            </p:spPr>
          </p:cxnSp>
          <p:cxnSp>
            <p:nvCxnSpPr>
              <p:cNvPr id="7256" name="Connettore 1 226"/>
              <p:cNvCxnSpPr>
                <a:cxnSpLocks noChangeShapeType="1"/>
              </p:cNvCxnSpPr>
              <p:nvPr/>
            </p:nvCxnSpPr>
            <p:spPr bwMode="auto">
              <a:xfrm flipH="1" flipV="1">
                <a:off x="5167279" y="5642538"/>
                <a:ext cx="609823" cy="490214"/>
              </a:xfrm>
              <a:prstGeom prst="line">
                <a:avLst/>
              </a:prstGeom>
              <a:noFill/>
              <a:ln w="9525" algn="ctr">
                <a:solidFill>
                  <a:srgbClr val="FFFFFF"/>
                </a:solidFill>
                <a:round/>
                <a:headEnd/>
                <a:tailEnd/>
              </a:ln>
            </p:spPr>
          </p:cxnSp>
          <p:cxnSp>
            <p:nvCxnSpPr>
              <p:cNvPr id="7257" name="Connettore 1 227"/>
              <p:cNvCxnSpPr>
                <a:cxnSpLocks noChangeShapeType="1"/>
              </p:cNvCxnSpPr>
              <p:nvPr/>
            </p:nvCxnSpPr>
            <p:spPr bwMode="auto">
              <a:xfrm flipH="1" flipV="1">
                <a:off x="4478996" y="5587367"/>
                <a:ext cx="484079" cy="658903"/>
              </a:xfrm>
              <a:prstGeom prst="line">
                <a:avLst/>
              </a:prstGeom>
              <a:noFill/>
              <a:ln w="9525" algn="ctr">
                <a:solidFill>
                  <a:srgbClr val="FFFFFF"/>
                </a:solidFill>
                <a:round/>
                <a:headEnd/>
                <a:tailEnd/>
              </a:ln>
            </p:spPr>
          </p:cxnSp>
          <p:cxnSp>
            <p:nvCxnSpPr>
              <p:cNvPr id="7258" name="Connettore 1 228"/>
              <p:cNvCxnSpPr>
                <a:cxnSpLocks noChangeShapeType="1"/>
              </p:cNvCxnSpPr>
              <p:nvPr/>
            </p:nvCxnSpPr>
            <p:spPr bwMode="auto">
              <a:xfrm flipH="1" flipV="1">
                <a:off x="3853171" y="5802349"/>
                <a:ext cx="1109904" cy="443921"/>
              </a:xfrm>
              <a:prstGeom prst="line">
                <a:avLst/>
              </a:prstGeom>
              <a:noFill/>
              <a:ln w="9525" algn="ctr">
                <a:solidFill>
                  <a:srgbClr val="FFFFFF"/>
                </a:solidFill>
                <a:round/>
                <a:headEnd/>
                <a:tailEnd/>
              </a:ln>
            </p:spPr>
          </p:cxnSp>
          <p:cxnSp>
            <p:nvCxnSpPr>
              <p:cNvPr id="7259" name="Connettore 1 229"/>
              <p:cNvCxnSpPr>
                <a:cxnSpLocks noChangeShapeType="1"/>
              </p:cNvCxnSpPr>
              <p:nvPr/>
            </p:nvCxnSpPr>
            <p:spPr bwMode="auto">
              <a:xfrm flipH="1" flipV="1">
                <a:off x="3866488" y="5800982"/>
                <a:ext cx="297529" cy="631735"/>
              </a:xfrm>
              <a:prstGeom prst="line">
                <a:avLst/>
              </a:prstGeom>
              <a:noFill/>
              <a:ln w="9525" algn="ctr">
                <a:solidFill>
                  <a:srgbClr val="FFFFFF"/>
                </a:solidFill>
                <a:round/>
                <a:headEnd/>
                <a:tailEnd/>
              </a:ln>
            </p:spPr>
          </p:cxnSp>
          <p:cxnSp>
            <p:nvCxnSpPr>
              <p:cNvPr id="7260" name="Connettore 1 230"/>
              <p:cNvCxnSpPr>
                <a:cxnSpLocks noChangeShapeType="1"/>
              </p:cNvCxnSpPr>
              <p:nvPr/>
            </p:nvCxnSpPr>
            <p:spPr bwMode="auto">
              <a:xfrm flipV="1">
                <a:off x="3524771" y="5800982"/>
                <a:ext cx="323960" cy="631735"/>
              </a:xfrm>
              <a:prstGeom prst="line">
                <a:avLst/>
              </a:prstGeom>
              <a:noFill/>
              <a:ln w="9525" algn="ctr">
                <a:solidFill>
                  <a:srgbClr val="FFFFFF"/>
                </a:solidFill>
                <a:round/>
                <a:headEnd/>
                <a:tailEnd/>
              </a:ln>
            </p:spPr>
          </p:cxnSp>
          <p:cxnSp>
            <p:nvCxnSpPr>
              <p:cNvPr id="7261" name="Connettore 1 231"/>
              <p:cNvCxnSpPr>
                <a:cxnSpLocks noChangeShapeType="1"/>
              </p:cNvCxnSpPr>
              <p:nvPr/>
            </p:nvCxnSpPr>
            <p:spPr bwMode="auto">
              <a:xfrm flipH="1" flipV="1">
                <a:off x="3017638" y="5800982"/>
                <a:ext cx="469451" cy="647637"/>
              </a:xfrm>
              <a:prstGeom prst="line">
                <a:avLst/>
              </a:prstGeom>
              <a:noFill/>
              <a:ln w="9525" algn="ctr">
                <a:solidFill>
                  <a:srgbClr val="FFFFFF"/>
                </a:solidFill>
                <a:round/>
                <a:headEnd/>
                <a:tailEnd/>
              </a:ln>
            </p:spPr>
          </p:cxnSp>
          <p:cxnSp>
            <p:nvCxnSpPr>
              <p:cNvPr id="7262" name="Connettore 1 232"/>
              <p:cNvCxnSpPr>
                <a:cxnSpLocks noChangeShapeType="1"/>
              </p:cNvCxnSpPr>
              <p:nvPr/>
            </p:nvCxnSpPr>
            <p:spPr bwMode="auto">
              <a:xfrm flipV="1">
                <a:off x="2841133" y="5777274"/>
                <a:ext cx="146156" cy="735349"/>
              </a:xfrm>
              <a:prstGeom prst="line">
                <a:avLst/>
              </a:prstGeom>
              <a:noFill/>
              <a:ln w="9525" algn="ctr">
                <a:solidFill>
                  <a:srgbClr val="FFFFFF"/>
                </a:solidFill>
                <a:round/>
                <a:headEnd/>
                <a:tailEnd/>
              </a:ln>
            </p:spPr>
          </p:cxnSp>
          <p:cxnSp>
            <p:nvCxnSpPr>
              <p:cNvPr id="7263" name="Connettore 1 233"/>
              <p:cNvCxnSpPr>
                <a:cxnSpLocks noChangeShapeType="1"/>
              </p:cNvCxnSpPr>
              <p:nvPr/>
            </p:nvCxnSpPr>
            <p:spPr bwMode="auto">
              <a:xfrm flipH="1" flipV="1">
                <a:off x="2427453" y="5855620"/>
                <a:ext cx="374161" cy="705873"/>
              </a:xfrm>
              <a:prstGeom prst="line">
                <a:avLst/>
              </a:prstGeom>
              <a:noFill/>
              <a:ln w="9525" algn="ctr">
                <a:solidFill>
                  <a:srgbClr val="FFFFFF"/>
                </a:solidFill>
                <a:round/>
                <a:headEnd/>
                <a:tailEnd/>
              </a:ln>
            </p:spPr>
          </p:cxnSp>
          <p:cxnSp>
            <p:nvCxnSpPr>
              <p:cNvPr id="7264" name="Connettore 1 234"/>
              <p:cNvCxnSpPr>
                <a:cxnSpLocks noChangeShapeType="1"/>
              </p:cNvCxnSpPr>
              <p:nvPr/>
            </p:nvCxnSpPr>
            <p:spPr bwMode="auto">
              <a:xfrm flipH="1" flipV="1">
                <a:off x="2449849" y="5251938"/>
                <a:ext cx="586573" cy="550412"/>
              </a:xfrm>
              <a:prstGeom prst="line">
                <a:avLst/>
              </a:prstGeom>
              <a:noFill/>
              <a:ln w="9525" algn="ctr">
                <a:solidFill>
                  <a:srgbClr val="FFFFFF"/>
                </a:solidFill>
                <a:round/>
                <a:headEnd/>
                <a:tailEnd/>
              </a:ln>
            </p:spPr>
          </p:cxnSp>
          <p:cxnSp>
            <p:nvCxnSpPr>
              <p:cNvPr id="7265" name="Connettore 1 235"/>
              <p:cNvCxnSpPr>
                <a:cxnSpLocks noChangeShapeType="1"/>
              </p:cNvCxnSpPr>
              <p:nvPr/>
            </p:nvCxnSpPr>
            <p:spPr bwMode="auto">
              <a:xfrm flipH="1" flipV="1">
                <a:off x="1883227" y="5100954"/>
                <a:ext cx="544226" cy="754666"/>
              </a:xfrm>
              <a:prstGeom prst="line">
                <a:avLst/>
              </a:prstGeom>
              <a:noFill/>
              <a:ln w="9525" algn="ctr">
                <a:solidFill>
                  <a:srgbClr val="FFFFFF"/>
                </a:solidFill>
                <a:round/>
                <a:headEnd/>
                <a:tailEnd/>
              </a:ln>
            </p:spPr>
          </p:cxnSp>
          <p:cxnSp>
            <p:nvCxnSpPr>
              <p:cNvPr id="7266" name="Connettore 1 236"/>
              <p:cNvCxnSpPr>
                <a:cxnSpLocks noChangeShapeType="1"/>
              </p:cNvCxnSpPr>
              <p:nvPr/>
            </p:nvCxnSpPr>
            <p:spPr bwMode="auto">
              <a:xfrm flipH="1">
                <a:off x="2449849" y="5800982"/>
                <a:ext cx="660445" cy="90152"/>
              </a:xfrm>
              <a:prstGeom prst="line">
                <a:avLst/>
              </a:prstGeom>
              <a:noFill/>
              <a:ln w="9525" algn="ctr">
                <a:solidFill>
                  <a:srgbClr val="FFFFFF"/>
                </a:solidFill>
                <a:round/>
                <a:headEnd/>
                <a:tailEnd/>
              </a:ln>
            </p:spPr>
          </p:cxnSp>
          <p:cxnSp>
            <p:nvCxnSpPr>
              <p:cNvPr id="7267" name="Connettore 1 237"/>
              <p:cNvCxnSpPr>
                <a:cxnSpLocks noChangeShapeType="1"/>
              </p:cNvCxnSpPr>
              <p:nvPr/>
            </p:nvCxnSpPr>
            <p:spPr bwMode="auto">
              <a:xfrm flipH="1" flipV="1">
                <a:off x="3036422" y="5225252"/>
                <a:ext cx="73872" cy="547120"/>
              </a:xfrm>
              <a:prstGeom prst="line">
                <a:avLst/>
              </a:prstGeom>
              <a:noFill/>
              <a:ln w="9525" algn="ctr">
                <a:solidFill>
                  <a:srgbClr val="FFFFFF"/>
                </a:solidFill>
                <a:round/>
                <a:headEnd/>
                <a:tailEnd/>
              </a:ln>
            </p:spPr>
          </p:cxnSp>
          <p:cxnSp>
            <p:nvCxnSpPr>
              <p:cNvPr id="7268" name="Connettore 1 238"/>
              <p:cNvCxnSpPr>
                <a:cxnSpLocks noChangeShapeType="1"/>
              </p:cNvCxnSpPr>
              <p:nvPr/>
            </p:nvCxnSpPr>
            <p:spPr bwMode="auto">
              <a:xfrm>
                <a:off x="3110294" y="5219628"/>
                <a:ext cx="822884" cy="582721"/>
              </a:xfrm>
              <a:prstGeom prst="line">
                <a:avLst/>
              </a:prstGeom>
              <a:noFill/>
              <a:ln w="9525" algn="ctr">
                <a:solidFill>
                  <a:srgbClr val="FFFFFF"/>
                </a:solidFill>
                <a:round/>
                <a:headEnd/>
                <a:tailEnd/>
              </a:ln>
            </p:spPr>
          </p:cxnSp>
          <p:cxnSp>
            <p:nvCxnSpPr>
              <p:cNvPr id="7269" name="Connettore 1 239"/>
              <p:cNvCxnSpPr>
                <a:cxnSpLocks noChangeShapeType="1"/>
              </p:cNvCxnSpPr>
              <p:nvPr/>
            </p:nvCxnSpPr>
            <p:spPr bwMode="auto">
              <a:xfrm>
                <a:off x="3764488" y="4923386"/>
                <a:ext cx="168690" cy="853889"/>
              </a:xfrm>
              <a:prstGeom prst="line">
                <a:avLst/>
              </a:prstGeom>
              <a:noFill/>
              <a:ln w="9525" algn="ctr">
                <a:solidFill>
                  <a:srgbClr val="FFFFFF"/>
                </a:solidFill>
                <a:round/>
                <a:headEnd/>
                <a:tailEnd/>
              </a:ln>
            </p:spPr>
          </p:cxnSp>
          <p:cxnSp>
            <p:nvCxnSpPr>
              <p:cNvPr id="7270" name="Connettore 1 240"/>
              <p:cNvCxnSpPr>
                <a:cxnSpLocks noChangeShapeType="1"/>
              </p:cNvCxnSpPr>
              <p:nvPr/>
            </p:nvCxnSpPr>
            <p:spPr bwMode="auto">
              <a:xfrm>
                <a:off x="4341748" y="5032120"/>
                <a:ext cx="648125" cy="31126"/>
              </a:xfrm>
              <a:prstGeom prst="line">
                <a:avLst/>
              </a:prstGeom>
              <a:noFill/>
              <a:ln w="9525" algn="ctr">
                <a:solidFill>
                  <a:srgbClr val="FFFFFF"/>
                </a:solidFill>
                <a:round/>
                <a:headEnd/>
                <a:tailEnd/>
              </a:ln>
            </p:spPr>
          </p:cxnSp>
          <p:cxnSp>
            <p:nvCxnSpPr>
              <p:cNvPr id="7271" name="Connettore 1 241"/>
              <p:cNvCxnSpPr>
                <a:cxnSpLocks noChangeShapeType="1"/>
              </p:cNvCxnSpPr>
              <p:nvPr/>
            </p:nvCxnSpPr>
            <p:spPr bwMode="auto">
              <a:xfrm flipH="1" flipV="1">
                <a:off x="4332707" y="4066043"/>
                <a:ext cx="9041" cy="1012766"/>
              </a:xfrm>
              <a:prstGeom prst="line">
                <a:avLst/>
              </a:prstGeom>
              <a:noFill/>
              <a:ln w="9525" algn="ctr">
                <a:solidFill>
                  <a:srgbClr val="FFFFFF"/>
                </a:solidFill>
                <a:round/>
                <a:headEnd/>
                <a:tailEnd/>
              </a:ln>
            </p:spPr>
          </p:cxnSp>
          <p:cxnSp>
            <p:nvCxnSpPr>
              <p:cNvPr id="7272" name="Connettore 1 242"/>
              <p:cNvCxnSpPr>
                <a:cxnSpLocks noChangeShapeType="1"/>
              </p:cNvCxnSpPr>
              <p:nvPr/>
            </p:nvCxnSpPr>
            <p:spPr bwMode="auto">
              <a:xfrm flipH="1" flipV="1">
                <a:off x="4989873" y="4408437"/>
                <a:ext cx="38989" cy="586512"/>
              </a:xfrm>
              <a:prstGeom prst="line">
                <a:avLst/>
              </a:prstGeom>
              <a:noFill/>
              <a:ln w="9525" algn="ctr">
                <a:solidFill>
                  <a:srgbClr val="FFFFFF"/>
                </a:solidFill>
                <a:round/>
                <a:headEnd/>
                <a:tailEnd/>
              </a:ln>
            </p:spPr>
          </p:cxnSp>
          <p:cxnSp>
            <p:nvCxnSpPr>
              <p:cNvPr id="7273" name="Connettore 1 243"/>
              <p:cNvCxnSpPr>
                <a:cxnSpLocks noChangeShapeType="1"/>
              </p:cNvCxnSpPr>
              <p:nvPr/>
            </p:nvCxnSpPr>
            <p:spPr bwMode="auto">
              <a:xfrm flipV="1">
                <a:off x="3110295" y="4390680"/>
                <a:ext cx="458868" cy="879501"/>
              </a:xfrm>
              <a:prstGeom prst="line">
                <a:avLst/>
              </a:prstGeom>
              <a:noFill/>
              <a:ln w="9525" algn="ctr">
                <a:solidFill>
                  <a:srgbClr val="FFFFFF"/>
                </a:solidFill>
                <a:round/>
                <a:headEnd/>
                <a:tailEnd/>
              </a:ln>
            </p:spPr>
          </p:cxnSp>
          <p:cxnSp>
            <p:nvCxnSpPr>
              <p:cNvPr id="7274" name="Connettore 1 244"/>
              <p:cNvCxnSpPr>
                <a:cxnSpLocks noChangeShapeType="1"/>
              </p:cNvCxnSpPr>
              <p:nvPr/>
            </p:nvCxnSpPr>
            <p:spPr bwMode="auto">
              <a:xfrm flipH="1" flipV="1">
                <a:off x="5495552" y="3942321"/>
                <a:ext cx="220082" cy="981065"/>
              </a:xfrm>
              <a:prstGeom prst="line">
                <a:avLst/>
              </a:prstGeom>
              <a:noFill/>
              <a:ln w="9525" algn="ctr">
                <a:solidFill>
                  <a:srgbClr val="FFFFFF"/>
                </a:solidFill>
                <a:round/>
                <a:headEnd/>
                <a:tailEnd/>
              </a:ln>
            </p:spPr>
          </p:cxnSp>
          <p:cxnSp>
            <p:nvCxnSpPr>
              <p:cNvPr id="7275" name="Connettore 1 245"/>
              <p:cNvCxnSpPr>
                <a:cxnSpLocks noChangeShapeType="1"/>
              </p:cNvCxnSpPr>
              <p:nvPr/>
            </p:nvCxnSpPr>
            <p:spPr bwMode="auto">
              <a:xfrm flipV="1">
                <a:off x="5852398" y="5056562"/>
                <a:ext cx="577759" cy="463587"/>
              </a:xfrm>
              <a:prstGeom prst="line">
                <a:avLst/>
              </a:prstGeom>
              <a:noFill/>
              <a:ln w="9525" algn="ctr">
                <a:solidFill>
                  <a:srgbClr val="FFFFFF"/>
                </a:solidFill>
                <a:round/>
                <a:headEnd/>
                <a:tailEnd/>
              </a:ln>
            </p:spPr>
          </p:cxnSp>
          <p:sp>
            <p:nvSpPr>
              <p:cNvPr id="7276" name="Ovale 246"/>
              <p:cNvSpPr>
                <a:spLocks noChangeArrowheads="1"/>
              </p:cNvSpPr>
              <p:nvPr/>
            </p:nvSpPr>
            <p:spPr bwMode="auto">
              <a:xfrm>
                <a:off x="1482735" y="3846742"/>
                <a:ext cx="355137" cy="355137"/>
              </a:xfrm>
              <a:prstGeom prst="ellipse">
                <a:avLst/>
              </a:prstGeom>
              <a:solidFill>
                <a:srgbClr val="E60202"/>
              </a:solidFill>
              <a:ln w="9525" algn="ctr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en-US"/>
              </a:p>
            </p:txBody>
          </p:sp>
          <p:sp>
            <p:nvSpPr>
              <p:cNvPr id="248" name="Ovale 247"/>
              <p:cNvSpPr/>
              <p:nvPr/>
            </p:nvSpPr>
            <p:spPr bwMode="auto">
              <a:xfrm>
                <a:off x="2646174" y="3795380"/>
                <a:ext cx="354790" cy="356267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it-IT">
                  <a:ea typeface="ヒラギノ角ゴ Pro W3" charset="-128"/>
                  <a:cs typeface="ヒラギノ角ゴ Pro W3" charset="-128"/>
                </a:endParaRPr>
              </a:p>
            </p:txBody>
          </p:sp>
          <p:sp>
            <p:nvSpPr>
              <p:cNvPr id="7278" name="Ovale 248"/>
              <p:cNvSpPr>
                <a:spLocks noChangeArrowheads="1"/>
              </p:cNvSpPr>
              <p:nvPr/>
            </p:nvSpPr>
            <p:spPr bwMode="auto">
              <a:xfrm>
                <a:off x="2485996" y="4470586"/>
                <a:ext cx="355137" cy="355137"/>
              </a:xfrm>
              <a:prstGeom prst="ellipse">
                <a:avLst/>
              </a:prstGeom>
              <a:solidFill>
                <a:srgbClr val="E60202"/>
              </a:solidFill>
              <a:ln w="9525" algn="ctr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en-US"/>
              </a:p>
            </p:txBody>
          </p:sp>
          <p:sp>
            <p:nvSpPr>
              <p:cNvPr id="250" name="Ovale 249"/>
              <p:cNvSpPr/>
              <p:nvPr/>
            </p:nvSpPr>
            <p:spPr bwMode="auto">
              <a:xfrm>
                <a:off x="1812213" y="4345440"/>
                <a:ext cx="354790" cy="356267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it-IT">
                  <a:ea typeface="ヒラギノ角ゴ Pro W3" charset="-128"/>
                  <a:cs typeface="ヒラギノ角ゴ Pro W3" charset="-128"/>
                </a:endParaRPr>
              </a:p>
            </p:txBody>
          </p:sp>
          <p:sp>
            <p:nvSpPr>
              <p:cNvPr id="7280" name="Ovale 250"/>
              <p:cNvSpPr>
                <a:spLocks noChangeArrowheads="1"/>
              </p:cNvSpPr>
              <p:nvPr/>
            </p:nvSpPr>
            <p:spPr bwMode="auto">
              <a:xfrm>
                <a:off x="1092084" y="4346288"/>
                <a:ext cx="355137" cy="355137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en-US"/>
              </a:p>
            </p:txBody>
          </p:sp>
          <p:sp>
            <p:nvSpPr>
              <p:cNvPr id="252" name="Ovale 251"/>
              <p:cNvSpPr/>
              <p:nvPr/>
            </p:nvSpPr>
            <p:spPr bwMode="auto">
              <a:xfrm>
                <a:off x="1002722" y="5128444"/>
                <a:ext cx="354790" cy="35431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it-IT">
                  <a:ea typeface="ヒラギノ角ゴ Pro W3" charset="-128"/>
                  <a:cs typeface="ヒラギノ角ゴ Pro W3" charset="-128"/>
                </a:endParaRPr>
              </a:p>
            </p:txBody>
          </p:sp>
          <p:sp>
            <p:nvSpPr>
              <p:cNvPr id="7282" name="Ovale 252"/>
              <p:cNvSpPr>
                <a:spLocks noChangeArrowheads="1"/>
              </p:cNvSpPr>
              <p:nvPr/>
            </p:nvSpPr>
            <p:spPr bwMode="auto">
              <a:xfrm>
                <a:off x="1669181" y="4923386"/>
                <a:ext cx="355137" cy="355137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en-US"/>
              </a:p>
            </p:txBody>
          </p:sp>
          <p:sp>
            <p:nvSpPr>
              <p:cNvPr id="7283" name="Ovale 253"/>
              <p:cNvSpPr>
                <a:spLocks noChangeArrowheads="1"/>
              </p:cNvSpPr>
              <p:nvPr/>
            </p:nvSpPr>
            <p:spPr bwMode="auto">
              <a:xfrm>
                <a:off x="2290671" y="5118711"/>
                <a:ext cx="355137" cy="355137"/>
              </a:xfrm>
              <a:prstGeom prst="ellipse">
                <a:avLst/>
              </a:prstGeom>
              <a:solidFill>
                <a:srgbClr val="E60202"/>
              </a:solidFill>
              <a:ln w="9525" algn="ctr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en-US"/>
              </a:p>
            </p:txBody>
          </p:sp>
          <p:sp>
            <p:nvSpPr>
              <p:cNvPr id="7284" name="Ovale 254"/>
              <p:cNvSpPr>
                <a:spLocks noChangeArrowheads="1"/>
              </p:cNvSpPr>
              <p:nvPr/>
            </p:nvSpPr>
            <p:spPr bwMode="auto">
              <a:xfrm>
                <a:off x="2246279" y="5686930"/>
                <a:ext cx="355137" cy="355137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en-US"/>
              </a:p>
            </p:txBody>
          </p:sp>
          <p:sp>
            <p:nvSpPr>
              <p:cNvPr id="7285" name="Ovale 255"/>
              <p:cNvSpPr>
                <a:spLocks noChangeArrowheads="1"/>
              </p:cNvSpPr>
              <p:nvPr/>
            </p:nvSpPr>
            <p:spPr bwMode="auto">
              <a:xfrm>
                <a:off x="1456099" y="5837863"/>
                <a:ext cx="355137" cy="355137"/>
              </a:xfrm>
              <a:prstGeom prst="ellipse">
                <a:avLst/>
              </a:prstGeom>
              <a:solidFill>
                <a:srgbClr val="E60202"/>
              </a:solidFill>
              <a:ln w="9525" algn="ctr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en-US"/>
              </a:p>
            </p:txBody>
          </p:sp>
          <p:sp>
            <p:nvSpPr>
              <p:cNvPr id="257" name="Ovale 256"/>
              <p:cNvSpPr/>
              <p:nvPr/>
            </p:nvSpPr>
            <p:spPr bwMode="auto">
              <a:xfrm>
                <a:off x="1944751" y="6371464"/>
                <a:ext cx="354790" cy="35430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it-IT">
                  <a:ea typeface="ヒラギノ角ゴ Pro W3" charset="-128"/>
                  <a:cs typeface="ヒラギノ角ゴ Pro W3" charset="-128"/>
                </a:endParaRPr>
              </a:p>
            </p:txBody>
          </p:sp>
          <p:sp>
            <p:nvSpPr>
              <p:cNvPr id="7287" name="Ovale 257"/>
              <p:cNvSpPr>
                <a:spLocks noChangeArrowheads="1"/>
              </p:cNvSpPr>
              <p:nvPr/>
            </p:nvSpPr>
            <p:spPr bwMode="auto">
              <a:xfrm>
                <a:off x="2636929" y="6370568"/>
                <a:ext cx="355137" cy="355137"/>
              </a:xfrm>
              <a:prstGeom prst="ellipse">
                <a:avLst/>
              </a:prstGeom>
              <a:solidFill>
                <a:srgbClr val="E60202"/>
              </a:solidFill>
              <a:ln w="9525" algn="ctr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en-US"/>
              </a:p>
            </p:txBody>
          </p:sp>
          <p:sp>
            <p:nvSpPr>
              <p:cNvPr id="7288" name="Ovale 258"/>
              <p:cNvSpPr>
                <a:spLocks noChangeArrowheads="1"/>
              </p:cNvSpPr>
              <p:nvPr/>
            </p:nvSpPr>
            <p:spPr bwMode="auto">
              <a:xfrm>
                <a:off x="2858890" y="5624781"/>
                <a:ext cx="355137" cy="355137"/>
              </a:xfrm>
              <a:prstGeom prst="ellipse">
                <a:avLst/>
              </a:prstGeom>
              <a:solidFill>
                <a:srgbClr val="E60202"/>
              </a:solidFill>
              <a:ln w="9525" algn="ctr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en-US"/>
              </a:p>
            </p:txBody>
          </p:sp>
          <p:sp>
            <p:nvSpPr>
              <p:cNvPr id="260" name="Ovale 259"/>
              <p:cNvSpPr/>
              <p:nvPr/>
            </p:nvSpPr>
            <p:spPr bwMode="auto">
              <a:xfrm>
                <a:off x="2921442" y="5048187"/>
                <a:ext cx="354790" cy="35430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it-IT">
                  <a:ea typeface="ヒラギノ角ゴ Pro W3" charset="-128"/>
                  <a:cs typeface="ヒラギノ角ゴ Pro W3" charset="-128"/>
                </a:endParaRPr>
              </a:p>
            </p:txBody>
          </p:sp>
          <p:sp>
            <p:nvSpPr>
              <p:cNvPr id="7290" name="Ovale 260"/>
              <p:cNvSpPr>
                <a:spLocks noChangeArrowheads="1"/>
              </p:cNvSpPr>
              <p:nvPr/>
            </p:nvSpPr>
            <p:spPr bwMode="auto">
              <a:xfrm>
                <a:off x="3578042" y="4807966"/>
                <a:ext cx="355137" cy="355137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en-US"/>
              </a:p>
            </p:txBody>
          </p:sp>
          <p:sp>
            <p:nvSpPr>
              <p:cNvPr id="7291" name="Ovale 261"/>
              <p:cNvSpPr>
                <a:spLocks noChangeArrowheads="1"/>
              </p:cNvSpPr>
              <p:nvPr/>
            </p:nvSpPr>
            <p:spPr bwMode="auto">
              <a:xfrm>
                <a:off x="3409352" y="4213112"/>
                <a:ext cx="355137" cy="355137"/>
              </a:xfrm>
              <a:prstGeom prst="ellipse">
                <a:avLst/>
              </a:prstGeom>
              <a:solidFill>
                <a:srgbClr val="E60202"/>
              </a:solidFill>
              <a:ln w="9525" algn="ctr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en-US"/>
              </a:p>
            </p:txBody>
          </p:sp>
          <p:sp>
            <p:nvSpPr>
              <p:cNvPr id="7292" name="Ovale 262"/>
              <p:cNvSpPr>
                <a:spLocks noChangeArrowheads="1"/>
              </p:cNvSpPr>
              <p:nvPr/>
            </p:nvSpPr>
            <p:spPr bwMode="auto">
              <a:xfrm>
                <a:off x="4164017" y="3964516"/>
                <a:ext cx="355137" cy="355137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en-US"/>
              </a:p>
            </p:txBody>
          </p:sp>
          <p:sp>
            <p:nvSpPr>
              <p:cNvPr id="7293" name="Ovale 263"/>
              <p:cNvSpPr>
                <a:spLocks noChangeArrowheads="1"/>
              </p:cNvSpPr>
              <p:nvPr/>
            </p:nvSpPr>
            <p:spPr bwMode="auto">
              <a:xfrm>
                <a:off x="4146260" y="4878994"/>
                <a:ext cx="355137" cy="355137"/>
              </a:xfrm>
              <a:prstGeom prst="ellipse">
                <a:avLst/>
              </a:prstGeom>
              <a:solidFill>
                <a:srgbClr val="E60202"/>
              </a:solidFill>
              <a:ln w="9525" algn="ctr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en-US"/>
              </a:p>
            </p:txBody>
          </p:sp>
          <p:sp>
            <p:nvSpPr>
              <p:cNvPr id="265" name="Ovale 264"/>
              <p:cNvSpPr/>
              <p:nvPr/>
            </p:nvSpPr>
            <p:spPr bwMode="auto">
              <a:xfrm>
                <a:off x="4324289" y="5447519"/>
                <a:ext cx="354790" cy="35430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it-IT">
                  <a:ea typeface="ヒラギノ角ゴ Pro W3" charset="-128"/>
                  <a:cs typeface="ヒラギノ角ゴ Pro W3" charset="-128"/>
                </a:endParaRPr>
              </a:p>
            </p:txBody>
          </p:sp>
          <p:sp>
            <p:nvSpPr>
              <p:cNvPr id="7295" name="Ovale 265"/>
              <p:cNvSpPr>
                <a:spLocks noChangeArrowheads="1"/>
              </p:cNvSpPr>
              <p:nvPr/>
            </p:nvSpPr>
            <p:spPr bwMode="auto">
              <a:xfrm>
                <a:off x="4963075" y="5500483"/>
                <a:ext cx="355137" cy="355137"/>
              </a:xfrm>
              <a:prstGeom prst="ellipse">
                <a:avLst/>
              </a:prstGeom>
              <a:solidFill>
                <a:srgbClr val="E60202"/>
              </a:solidFill>
              <a:ln w="9525" algn="ctr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en-US"/>
              </a:p>
            </p:txBody>
          </p:sp>
          <p:sp>
            <p:nvSpPr>
              <p:cNvPr id="7296" name="Ovale 266"/>
              <p:cNvSpPr>
                <a:spLocks noChangeArrowheads="1"/>
              </p:cNvSpPr>
              <p:nvPr/>
            </p:nvSpPr>
            <p:spPr bwMode="auto">
              <a:xfrm>
                <a:off x="4767750" y="6051401"/>
                <a:ext cx="355137" cy="355137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en-US"/>
              </a:p>
            </p:txBody>
          </p:sp>
          <p:sp>
            <p:nvSpPr>
              <p:cNvPr id="7297" name="Ovale 267"/>
              <p:cNvSpPr>
                <a:spLocks noChangeArrowheads="1"/>
              </p:cNvSpPr>
              <p:nvPr/>
            </p:nvSpPr>
            <p:spPr bwMode="auto">
              <a:xfrm>
                <a:off x="3711218" y="5624781"/>
                <a:ext cx="355137" cy="355137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en-US"/>
              </a:p>
            </p:txBody>
          </p:sp>
          <p:sp>
            <p:nvSpPr>
              <p:cNvPr id="7298" name="Ovale 268"/>
              <p:cNvSpPr>
                <a:spLocks noChangeArrowheads="1"/>
              </p:cNvSpPr>
              <p:nvPr/>
            </p:nvSpPr>
            <p:spPr bwMode="auto">
              <a:xfrm>
                <a:off x="3293932" y="6264027"/>
                <a:ext cx="355137" cy="355137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en-US"/>
              </a:p>
            </p:txBody>
          </p:sp>
          <p:sp>
            <p:nvSpPr>
              <p:cNvPr id="270" name="Ovale 269"/>
              <p:cNvSpPr/>
              <p:nvPr/>
            </p:nvSpPr>
            <p:spPr bwMode="auto">
              <a:xfrm>
                <a:off x="4012319" y="6281418"/>
                <a:ext cx="356828" cy="356267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it-IT">
                  <a:ea typeface="ヒラギノ角ゴ Pro W3" charset="-128"/>
                  <a:cs typeface="ヒラギノ角ゴ Pro W3" charset="-128"/>
                </a:endParaRPr>
              </a:p>
            </p:txBody>
          </p:sp>
          <p:sp>
            <p:nvSpPr>
              <p:cNvPr id="7300" name="Ovale 270"/>
              <p:cNvSpPr>
                <a:spLocks noChangeArrowheads="1"/>
              </p:cNvSpPr>
              <p:nvPr/>
            </p:nvSpPr>
            <p:spPr bwMode="auto">
              <a:xfrm>
                <a:off x="5602321" y="5891133"/>
                <a:ext cx="355137" cy="355137"/>
              </a:xfrm>
              <a:prstGeom prst="ellipse">
                <a:avLst/>
              </a:prstGeom>
              <a:solidFill>
                <a:srgbClr val="E60202"/>
              </a:solidFill>
              <a:ln w="9525" algn="ctr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en-US"/>
              </a:p>
            </p:txBody>
          </p:sp>
          <p:sp>
            <p:nvSpPr>
              <p:cNvPr id="272" name="Ovale 271"/>
              <p:cNvSpPr/>
              <p:nvPr/>
            </p:nvSpPr>
            <p:spPr bwMode="auto">
              <a:xfrm>
                <a:off x="6489731" y="5606077"/>
                <a:ext cx="354790" cy="356267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it-IT">
                  <a:ea typeface="ヒラギノ角ゴ Pro W3" charset="-128"/>
                  <a:cs typeface="ヒラギノ角ゴ Pro W3" charset="-128"/>
                </a:endParaRPr>
              </a:p>
            </p:txBody>
          </p:sp>
          <p:sp>
            <p:nvSpPr>
              <p:cNvPr id="273" name="Ovale 272"/>
              <p:cNvSpPr/>
              <p:nvPr/>
            </p:nvSpPr>
            <p:spPr bwMode="auto">
              <a:xfrm>
                <a:off x="6206308" y="4860266"/>
                <a:ext cx="354790" cy="356267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it-IT">
                  <a:ea typeface="ヒラギノ角ゴ Pro W3" charset="-128"/>
                  <a:cs typeface="ヒラギノ角ゴ Pro W3" charset="-128"/>
                </a:endParaRPr>
              </a:p>
            </p:txBody>
          </p:sp>
          <p:sp>
            <p:nvSpPr>
              <p:cNvPr id="7303" name="Ovale 273"/>
              <p:cNvSpPr>
                <a:spLocks noChangeArrowheads="1"/>
              </p:cNvSpPr>
              <p:nvPr/>
            </p:nvSpPr>
            <p:spPr bwMode="auto">
              <a:xfrm>
                <a:off x="5655592" y="5287401"/>
                <a:ext cx="355137" cy="355137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en-US"/>
              </a:p>
            </p:txBody>
          </p:sp>
          <p:sp>
            <p:nvSpPr>
              <p:cNvPr id="275" name="Ovale 274"/>
              <p:cNvSpPr/>
              <p:nvPr/>
            </p:nvSpPr>
            <p:spPr bwMode="auto">
              <a:xfrm>
                <a:off x="4856475" y="4870053"/>
                <a:ext cx="354790" cy="354310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it-IT">
                  <a:ea typeface="ヒラギノ角ゴ Pro W3" charset="-128"/>
                  <a:cs typeface="ヒラギノ角ゴ Pro W3" charset="-128"/>
                </a:endParaRPr>
              </a:p>
            </p:txBody>
          </p:sp>
          <p:sp>
            <p:nvSpPr>
              <p:cNvPr id="7305" name="Ovale 275"/>
              <p:cNvSpPr>
                <a:spLocks noChangeArrowheads="1"/>
              </p:cNvSpPr>
              <p:nvPr/>
            </p:nvSpPr>
            <p:spPr bwMode="auto">
              <a:xfrm>
                <a:off x="4812142" y="4248626"/>
                <a:ext cx="355137" cy="355137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en-US"/>
              </a:p>
            </p:txBody>
          </p:sp>
          <p:sp>
            <p:nvSpPr>
              <p:cNvPr id="277" name="Ovale 276"/>
              <p:cNvSpPr/>
              <p:nvPr/>
            </p:nvSpPr>
            <p:spPr bwMode="auto">
              <a:xfrm>
                <a:off x="5335644" y="3795380"/>
                <a:ext cx="354790" cy="356267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it-IT">
                  <a:ea typeface="ヒラギノ角ゴ Pro W3" charset="-128"/>
                  <a:cs typeface="ヒラギノ角ゴ Pro W3" charset="-128"/>
                </a:endParaRPr>
              </a:p>
            </p:txBody>
          </p:sp>
          <p:sp>
            <p:nvSpPr>
              <p:cNvPr id="278" name="Ovale 277"/>
              <p:cNvSpPr/>
              <p:nvPr/>
            </p:nvSpPr>
            <p:spPr bwMode="auto">
              <a:xfrm>
                <a:off x="6153293" y="4053772"/>
                <a:ext cx="354790" cy="354309"/>
              </a:xfrm>
              <a:prstGeom prst="ellipse">
                <a:avLst/>
              </a:prstGeom>
              <a:solidFill>
                <a:schemeClr val="bg1">
                  <a:lumMod val="50000"/>
                </a:schemeClr>
              </a:solidFill>
              <a:ln w="9525" cap="flat" cmpd="sng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/>
              <a:lstStyle/>
              <a:p>
                <a:pPr eaLnBrk="0" hangingPunct="0">
                  <a:defRPr/>
                </a:pPr>
                <a:endParaRPr lang="it-IT">
                  <a:ea typeface="ヒラギノ角ゴ Pro W3" charset="-128"/>
                  <a:cs typeface="ヒラギノ角ゴ Pro W3" charset="-128"/>
                </a:endParaRPr>
              </a:p>
            </p:txBody>
          </p:sp>
          <p:sp>
            <p:nvSpPr>
              <p:cNvPr id="7308" name="Ovale 278"/>
              <p:cNvSpPr>
                <a:spLocks noChangeArrowheads="1"/>
              </p:cNvSpPr>
              <p:nvPr/>
            </p:nvSpPr>
            <p:spPr bwMode="auto">
              <a:xfrm>
                <a:off x="5531294" y="4692547"/>
                <a:ext cx="355137" cy="355137"/>
              </a:xfrm>
              <a:prstGeom prst="ellipse">
                <a:avLst/>
              </a:prstGeom>
              <a:solidFill>
                <a:srgbClr val="E60202"/>
              </a:solidFill>
              <a:ln w="9525" algn="ctr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 eaLnBrk="0" hangingPunct="0"/>
                <a:endParaRPr lang="en-US"/>
              </a:p>
            </p:txBody>
          </p:sp>
          <p:cxnSp>
            <p:nvCxnSpPr>
              <p:cNvPr id="7309" name="Connettore 1 279"/>
              <p:cNvCxnSpPr>
                <a:cxnSpLocks noChangeShapeType="1"/>
                <a:endCxn id="145" idx="0"/>
              </p:cNvCxnSpPr>
              <p:nvPr/>
            </p:nvCxnSpPr>
            <p:spPr bwMode="auto">
              <a:xfrm flipV="1">
                <a:off x="2975611" y="3202254"/>
                <a:ext cx="716581" cy="773703"/>
              </a:xfrm>
              <a:prstGeom prst="line">
                <a:avLst/>
              </a:prstGeom>
              <a:noFill/>
              <a:ln w="9525" algn="ctr">
                <a:solidFill>
                  <a:srgbClr val="FFFFFF"/>
                </a:solidFill>
                <a:round/>
                <a:headEnd/>
                <a:tailEnd/>
              </a:ln>
            </p:spPr>
          </p:cxnSp>
        </p:grpSp>
        <p:sp>
          <p:nvSpPr>
            <p:cNvPr id="7178" name="Rettangolo 148"/>
            <p:cNvSpPr>
              <a:spLocks noChangeArrowheads="1"/>
            </p:cNvSpPr>
            <p:nvPr/>
          </p:nvSpPr>
          <p:spPr bwMode="auto">
            <a:xfrm flipH="1">
              <a:off x="1054100" y="3911008"/>
              <a:ext cx="368300" cy="686392"/>
            </a:xfrm>
            <a:prstGeom prst="rect">
              <a:avLst/>
            </a:prstGeom>
            <a:blipFill dpi="0" rotWithShape="1">
              <a:blip r:embed="rId5"/>
              <a:srcRect/>
              <a:stretch>
                <a:fillRect/>
              </a:stretch>
            </a:blip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7179" name="Rettangolo 149"/>
            <p:cNvSpPr>
              <a:spLocks noChangeArrowheads="1"/>
            </p:cNvSpPr>
            <p:nvPr/>
          </p:nvSpPr>
          <p:spPr bwMode="auto">
            <a:xfrm flipH="1">
              <a:off x="1460500" y="3415708"/>
              <a:ext cx="342900" cy="686392"/>
            </a:xfrm>
            <a:prstGeom prst="rect">
              <a:avLst/>
            </a:prstGeom>
            <a:blipFill dpi="0" rotWithShape="1">
              <a:blip r:embed="rId6"/>
              <a:srcRect/>
              <a:stretch>
                <a:fillRect/>
              </a:stretch>
            </a:blip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7180" name="Rettangolo 150"/>
            <p:cNvSpPr>
              <a:spLocks noChangeArrowheads="1"/>
            </p:cNvSpPr>
            <p:nvPr/>
          </p:nvSpPr>
          <p:spPr bwMode="auto">
            <a:xfrm flipH="1">
              <a:off x="1892300" y="3872908"/>
              <a:ext cx="317500" cy="686392"/>
            </a:xfrm>
            <a:prstGeom prst="rect">
              <a:avLst/>
            </a:prstGeom>
            <a:blipFill dpi="0" rotWithShape="1">
              <a:blip r:embed="rId7"/>
              <a:srcRect/>
              <a:stretch>
                <a:fillRect/>
              </a:stretch>
            </a:blip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7181" name="Rettangolo 151"/>
            <p:cNvSpPr>
              <a:spLocks noChangeArrowheads="1"/>
            </p:cNvSpPr>
            <p:nvPr/>
          </p:nvSpPr>
          <p:spPr bwMode="auto">
            <a:xfrm flipH="1">
              <a:off x="2616200" y="3403600"/>
              <a:ext cx="381000" cy="673100"/>
            </a:xfrm>
            <a:prstGeom prst="rect">
              <a:avLst/>
            </a:prstGeom>
            <a:blipFill dpi="0" rotWithShape="1">
              <a:blip r:embed="rId8"/>
              <a:srcRect/>
              <a:stretch>
                <a:fillRect/>
              </a:stretch>
            </a:blip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7182" name="Rettangolo 152"/>
            <p:cNvSpPr>
              <a:spLocks noChangeArrowheads="1"/>
            </p:cNvSpPr>
            <p:nvPr/>
          </p:nvSpPr>
          <p:spPr bwMode="auto">
            <a:xfrm flipH="1">
              <a:off x="1003300" y="4749800"/>
              <a:ext cx="304800" cy="673100"/>
            </a:xfrm>
            <a:prstGeom prst="rect">
              <a:avLst/>
            </a:prstGeom>
            <a:blipFill dpi="0" rotWithShape="1">
              <a:blip r:embed="rId9"/>
              <a:srcRect/>
              <a:stretch>
                <a:fillRect/>
              </a:stretch>
            </a:blip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7183" name="Rettangolo 153"/>
            <p:cNvSpPr>
              <a:spLocks noChangeArrowheads="1"/>
            </p:cNvSpPr>
            <p:nvPr/>
          </p:nvSpPr>
          <p:spPr bwMode="auto">
            <a:xfrm flipH="1">
              <a:off x="1511300" y="5473700"/>
              <a:ext cx="279400" cy="673100"/>
            </a:xfrm>
            <a:prstGeom prst="rect">
              <a:avLst/>
            </a:prstGeom>
            <a:blipFill dpi="0" rotWithShape="1">
              <a:blip r:embed="rId10"/>
              <a:srcRect/>
              <a:stretch>
                <a:fillRect/>
              </a:stretch>
            </a:blip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7184" name="Rettangolo 154"/>
            <p:cNvSpPr>
              <a:spLocks noChangeArrowheads="1"/>
            </p:cNvSpPr>
            <p:nvPr/>
          </p:nvSpPr>
          <p:spPr bwMode="auto">
            <a:xfrm flipH="1">
              <a:off x="1676400" y="4559300"/>
              <a:ext cx="292100" cy="673100"/>
            </a:xfrm>
            <a:prstGeom prst="rect">
              <a:avLst/>
            </a:prstGeom>
            <a:blipFill dpi="0" rotWithShape="1">
              <a:blip r:embed="rId11"/>
              <a:srcRect/>
              <a:stretch>
                <a:fillRect/>
              </a:stretch>
            </a:blip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7185" name="Rettangolo 155"/>
            <p:cNvSpPr>
              <a:spLocks noChangeArrowheads="1"/>
            </p:cNvSpPr>
            <p:nvPr/>
          </p:nvSpPr>
          <p:spPr bwMode="auto">
            <a:xfrm flipH="1">
              <a:off x="3365500" y="3860800"/>
              <a:ext cx="381000" cy="673100"/>
            </a:xfrm>
            <a:prstGeom prst="rect">
              <a:avLst/>
            </a:prstGeom>
            <a:blipFill dpi="0" rotWithShape="1">
              <a:blip r:embed="rId12"/>
              <a:srcRect/>
              <a:stretch>
                <a:fillRect/>
              </a:stretch>
            </a:blip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7186" name="Rettangolo 156"/>
            <p:cNvSpPr>
              <a:spLocks noChangeArrowheads="1"/>
            </p:cNvSpPr>
            <p:nvPr/>
          </p:nvSpPr>
          <p:spPr bwMode="auto">
            <a:xfrm>
              <a:off x="5676900" y="4940300"/>
              <a:ext cx="381000" cy="673100"/>
            </a:xfrm>
            <a:prstGeom prst="rect">
              <a:avLst/>
            </a:prstGeom>
            <a:blipFill dpi="0" rotWithShape="1">
              <a:blip r:embed="rId12"/>
              <a:srcRect/>
              <a:stretch>
                <a:fillRect/>
              </a:stretch>
            </a:blip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7187" name="Rettangolo 157"/>
            <p:cNvSpPr>
              <a:spLocks noChangeArrowheads="1"/>
            </p:cNvSpPr>
            <p:nvPr/>
          </p:nvSpPr>
          <p:spPr bwMode="auto">
            <a:xfrm>
              <a:off x="3728864" y="5267300"/>
              <a:ext cx="355600" cy="647700"/>
            </a:xfrm>
            <a:prstGeom prst="rect">
              <a:avLst/>
            </a:prstGeom>
            <a:blipFill dpi="0" rotWithShape="1">
              <a:blip r:embed="rId13"/>
              <a:srcRect/>
              <a:stretch>
                <a:fillRect/>
              </a:stretch>
            </a:blip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7188" name="Rettangolo 158"/>
            <p:cNvSpPr>
              <a:spLocks noChangeArrowheads="1"/>
            </p:cNvSpPr>
            <p:nvPr/>
          </p:nvSpPr>
          <p:spPr bwMode="auto">
            <a:xfrm flipH="1">
              <a:off x="4902200" y="4457108"/>
              <a:ext cx="317500" cy="686392"/>
            </a:xfrm>
            <a:prstGeom prst="rect">
              <a:avLst/>
            </a:prstGeom>
            <a:blipFill dpi="0" rotWithShape="1">
              <a:blip r:embed="rId7"/>
              <a:srcRect/>
              <a:stretch>
                <a:fillRect/>
              </a:stretch>
            </a:blip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7189" name="Rettangolo 159"/>
            <p:cNvSpPr>
              <a:spLocks noChangeArrowheads="1"/>
            </p:cNvSpPr>
            <p:nvPr/>
          </p:nvSpPr>
          <p:spPr bwMode="auto">
            <a:xfrm>
              <a:off x="4838700" y="3873500"/>
              <a:ext cx="381000" cy="673100"/>
            </a:xfrm>
            <a:prstGeom prst="rect">
              <a:avLst/>
            </a:prstGeom>
            <a:blipFill dpi="0" rotWithShape="1">
              <a:blip r:embed="rId8"/>
              <a:srcRect/>
              <a:stretch>
                <a:fillRect/>
              </a:stretch>
            </a:blip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7190" name="Rettangolo 160"/>
            <p:cNvSpPr>
              <a:spLocks noChangeArrowheads="1"/>
            </p:cNvSpPr>
            <p:nvPr/>
          </p:nvSpPr>
          <p:spPr bwMode="auto">
            <a:xfrm>
              <a:off x="6540500" y="5219700"/>
              <a:ext cx="381000" cy="673100"/>
            </a:xfrm>
            <a:prstGeom prst="rect">
              <a:avLst/>
            </a:prstGeom>
            <a:blipFill dpi="0" rotWithShape="1">
              <a:blip r:embed="rId8"/>
              <a:srcRect/>
              <a:stretch>
                <a:fillRect/>
              </a:stretch>
            </a:blip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7191" name="Rettangolo 161"/>
            <p:cNvSpPr>
              <a:spLocks noChangeArrowheads="1"/>
            </p:cNvSpPr>
            <p:nvPr/>
          </p:nvSpPr>
          <p:spPr bwMode="auto">
            <a:xfrm flipH="1">
              <a:off x="3619500" y="4457700"/>
              <a:ext cx="279400" cy="673100"/>
            </a:xfrm>
            <a:prstGeom prst="rect">
              <a:avLst/>
            </a:prstGeom>
            <a:blipFill dpi="0" rotWithShape="1">
              <a:blip r:embed="rId10"/>
              <a:srcRect/>
              <a:stretch>
                <a:fillRect/>
              </a:stretch>
            </a:blip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7192" name="Rettangolo 162"/>
            <p:cNvSpPr>
              <a:spLocks noChangeArrowheads="1"/>
            </p:cNvSpPr>
            <p:nvPr/>
          </p:nvSpPr>
          <p:spPr bwMode="auto">
            <a:xfrm>
              <a:off x="5372100" y="3441700"/>
              <a:ext cx="292100" cy="673100"/>
            </a:xfrm>
            <a:prstGeom prst="rect">
              <a:avLst/>
            </a:prstGeom>
            <a:blipFill dpi="0" rotWithShape="1">
              <a:blip r:embed="rId11"/>
              <a:srcRect/>
              <a:stretch>
                <a:fillRect/>
              </a:stretch>
            </a:blip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7193" name="Rettangolo 163"/>
            <p:cNvSpPr>
              <a:spLocks noChangeArrowheads="1"/>
            </p:cNvSpPr>
            <p:nvPr/>
          </p:nvSpPr>
          <p:spPr bwMode="auto">
            <a:xfrm flipH="1">
              <a:off x="4381500" y="5080000"/>
              <a:ext cx="304800" cy="673100"/>
            </a:xfrm>
            <a:prstGeom prst="rect">
              <a:avLst/>
            </a:prstGeom>
            <a:blipFill dpi="0" rotWithShape="1">
              <a:blip r:embed="rId9"/>
              <a:srcRect/>
              <a:stretch>
                <a:fillRect/>
              </a:stretch>
            </a:blip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7194" name="Rettangolo 164"/>
            <p:cNvSpPr>
              <a:spLocks noChangeArrowheads="1"/>
            </p:cNvSpPr>
            <p:nvPr/>
          </p:nvSpPr>
          <p:spPr bwMode="auto">
            <a:xfrm flipH="1">
              <a:off x="2641600" y="5969000"/>
              <a:ext cx="304800" cy="673100"/>
            </a:xfrm>
            <a:prstGeom prst="rect">
              <a:avLst/>
            </a:prstGeom>
            <a:blipFill dpi="0" rotWithShape="1">
              <a:blip r:embed="rId9"/>
              <a:srcRect/>
              <a:stretch>
                <a:fillRect/>
              </a:stretch>
            </a:blip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7195" name="Rettangolo 165"/>
            <p:cNvSpPr>
              <a:spLocks noChangeArrowheads="1"/>
            </p:cNvSpPr>
            <p:nvPr/>
          </p:nvSpPr>
          <p:spPr bwMode="auto">
            <a:xfrm flipH="1">
              <a:off x="2311400" y="4737100"/>
              <a:ext cx="279400" cy="673100"/>
            </a:xfrm>
            <a:prstGeom prst="rect">
              <a:avLst/>
            </a:prstGeom>
            <a:blipFill dpi="0" rotWithShape="1">
              <a:blip r:embed="rId10"/>
              <a:srcRect/>
              <a:stretch>
                <a:fillRect/>
              </a:stretch>
            </a:blip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7196" name="Rettangolo 166"/>
            <p:cNvSpPr>
              <a:spLocks noChangeArrowheads="1"/>
            </p:cNvSpPr>
            <p:nvPr/>
          </p:nvSpPr>
          <p:spPr bwMode="auto">
            <a:xfrm flipH="1">
              <a:off x="2916064" y="4708500"/>
              <a:ext cx="355600" cy="647700"/>
            </a:xfrm>
            <a:prstGeom prst="rect">
              <a:avLst/>
            </a:prstGeom>
            <a:blipFill dpi="0" rotWithShape="1">
              <a:blip r:embed="rId13"/>
              <a:srcRect/>
              <a:stretch>
                <a:fillRect/>
              </a:stretch>
            </a:blip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7197" name="Rettangolo 167"/>
            <p:cNvSpPr>
              <a:spLocks noChangeArrowheads="1"/>
            </p:cNvSpPr>
            <p:nvPr/>
          </p:nvSpPr>
          <p:spPr bwMode="auto">
            <a:xfrm>
              <a:off x="2527300" y="4114800"/>
              <a:ext cx="381000" cy="673100"/>
            </a:xfrm>
            <a:prstGeom prst="rect">
              <a:avLst/>
            </a:prstGeom>
            <a:blipFill dpi="0" rotWithShape="1">
              <a:blip r:embed="rId12"/>
              <a:srcRect/>
              <a:stretch>
                <a:fillRect/>
              </a:stretch>
            </a:blip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7198" name="Rettangolo 168"/>
            <p:cNvSpPr>
              <a:spLocks noChangeArrowheads="1"/>
            </p:cNvSpPr>
            <p:nvPr/>
          </p:nvSpPr>
          <p:spPr bwMode="auto">
            <a:xfrm>
              <a:off x="2235200" y="5257800"/>
              <a:ext cx="381000" cy="673100"/>
            </a:xfrm>
            <a:prstGeom prst="rect">
              <a:avLst/>
            </a:prstGeom>
            <a:blipFill dpi="0" rotWithShape="1">
              <a:blip r:embed="rId8"/>
              <a:srcRect/>
              <a:stretch>
                <a:fillRect/>
              </a:stretch>
            </a:blip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7199" name="Rettangolo 169"/>
            <p:cNvSpPr>
              <a:spLocks noChangeArrowheads="1"/>
            </p:cNvSpPr>
            <p:nvPr/>
          </p:nvSpPr>
          <p:spPr bwMode="auto">
            <a:xfrm flipH="1">
              <a:off x="2806700" y="5193708"/>
              <a:ext cx="317500" cy="686392"/>
            </a:xfrm>
            <a:prstGeom prst="rect">
              <a:avLst/>
            </a:prstGeom>
            <a:blipFill dpi="0" rotWithShape="1">
              <a:blip r:embed="rId7"/>
              <a:srcRect/>
              <a:stretch>
                <a:fillRect/>
              </a:stretch>
            </a:blip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7200" name="Rettangolo 170"/>
            <p:cNvSpPr>
              <a:spLocks noChangeArrowheads="1"/>
            </p:cNvSpPr>
            <p:nvPr/>
          </p:nvSpPr>
          <p:spPr bwMode="auto">
            <a:xfrm flipH="1">
              <a:off x="1968500" y="6007100"/>
              <a:ext cx="381000" cy="673100"/>
            </a:xfrm>
            <a:prstGeom prst="rect">
              <a:avLst/>
            </a:prstGeom>
            <a:blipFill dpi="0" rotWithShape="1">
              <a:blip r:embed="rId8"/>
              <a:srcRect/>
              <a:stretch>
                <a:fillRect/>
              </a:stretch>
            </a:blip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7201" name="Rettangolo 171"/>
            <p:cNvSpPr>
              <a:spLocks noChangeArrowheads="1"/>
            </p:cNvSpPr>
            <p:nvPr/>
          </p:nvSpPr>
          <p:spPr bwMode="auto">
            <a:xfrm flipH="1">
              <a:off x="4147964" y="3578200"/>
              <a:ext cx="355600" cy="647700"/>
            </a:xfrm>
            <a:prstGeom prst="rect">
              <a:avLst/>
            </a:prstGeom>
            <a:blipFill dpi="0" rotWithShape="1">
              <a:blip r:embed="rId13"/>
              <a:srcRect/>
              <a:stretch>
                <a:fillRect/>
              </a:stretch>
            </a:blip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7202" name="Rettangolo 172"/>
            <p:cNvSpPr>
              <a:spLocks noChangeArrowheads="1"/>
            </p:cNvSpPr>
            <p:nvPr/>
          </p:nvSpPr>
          <p:spPr bwMode="auto">
            <a:xfrm>
              <a:off x="4229100" y="4533900"/>
              <a:ext cx="381000" cy="673100"/>
            </a:xfrm>
            <a:prstGeom prst="rect">
              <a:avLst/>
            </a:prstGeom>
            <a:blipFill dpi="0" rotWithShape="1">
              <a:blip r:embed="rId8"/>
              <a:srcRect/>
              <a:stretch>
                <a:fillRect/>
              </a:stretch>
            </a:blip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7203" name="Rettangolo 173"/>
            <p:cNvSpPr>
              <a:spLocks noChangeArrowheads="1"/>
            </p:cNvSpPr>
            <p:nvPr/>
          </p:nvSpPr>
          <p:spPr bwMode="auto">
            <a:xfrm flipH="1">
              <a:off x="3975100" y="5930900"/>
              <a:ext cx="381000" cy="673100"/>
            </a:xfrm>
            <a:prstGeom prst="rect">
              <a:avLst/>
            </a:prstGeom>
            <a:blipFill dpi="0" rotWithShape="1">
              <a:blip r:embed="rId8"/>
              <a:srcRect/>
              <a:stretch>
                <a:fillRect/>
              </a:stretch>
            </a:blip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7204" name="Rettangolo 174"/>
            <p:cNvSpPr>
              <a:spLocks noChangeArrowheads="1"/>
            </p:cNvSpPr>
            <p:nvPr/>
          </p:nvSpPr>
          <p:spPr bwMode="auto">
            <a:xfrm flipH="1">
              <a:off x="6223000" y="3580808"/>
              <a:ext cx="317500" cy="686392"/>
            </a:xfrm>
            <a:prstGeom prst="rect">
              <a:avLst/>
            </a:prstGeom>
            <a:blipFill dpi="0" rotWithShape="1">
              <a:blip r:embed="rId7"/>
              <a:srcRect/>
              <a:stretch>
                <a:fillRect/>
              </a:stretch>
            </a:blip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7205" name="Rettangolo 175"/>
            <p:cNvSpPr>
              <a:spLocks noChangeArrowheads="1"/>
            </p:cNvSpPr>
            <p:nvPr/>
          </p:nvSpPr>
          <p:spPr bwMode="auto">
            <a:xfrm>
              <a:off x="5557664" y="4302100"/>
              <a:ext cx="355600" cy="647700"/>
            </a:xfrm>
            <a:prstGeom prst="rect">
              <a:avLst/>
            </a:prstGeom>
            <a:blipFill dpi="0" rotWithShape="1">
              <a:blip r:embed="rId13"/>
              <a:srcRect/>
              <a:stretch>
                <a:fillRect/>
              </a:stretch>
            </a:blip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7206" name="Rettangolo 176"/>
            <p:cNvSpPr>
              <a:spLocks noChangeArrowheads="1"/>
            </p:cNvSpPr>
            <p:nvPr/>
          </p:nvSpPr>
          <p:spPr bwMode="auto">
            <a:xfrm>
              <a:off x="4960764" y="5127600"/>
              <a:ext cx="355600" cy="647700"/>
            </a:xfrm>
            <a:prstGeom prst="rect">
              <a:avLst/>
            </a:prstGeom>
            <a:blipFill dpi="0" rotWithShape="1">
              <a:blip r:embed="rId13"/>
              <a:srcRect/>
              <a:stretch>
                <a:fillRect/>
              </a:stretch>
            </a:blip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7207" name="Rettangolo 177"/>
            <p:cNvSpPr>
              <a:spLocks noChangeArrowheads="1"/>
            </p:cNvSpPr>
            <p:nvPr/>
          </p:nvSpPr>
          <p:spPr bwMode="auto">
            <a:xfrm flipH="1">
              <a:off x="5600700" y="5473108"/>
              <a:ext cx="342900" cy="686392"/>
            </a:xfrm>
            <a:prstGeom prst="rect">
              <a:avLst/>
            </a:prstGeom>
            <a:blipFill dpi="0" rotWithShape="1">
              <a:blip r:embed="rId6"/>
              <a:srcRect/>
              <a:stretch>
                <a:fillRect/>
              </a:stretch>
            </a:blip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7208" name="Rettangolo 178"/>
            <p:cNvSpPr>
              <a:spLocks noChangeArrowheads="1"/>
            </p:cNvSpPr>
            <p:nvPr/>
          </p:nvSpPr>
          <p:spPr bwMode="auto">
            <a:xfrm flipH="1">
              <a:off x="6210300" y="4393608"/>
              <a:ext cx="342900" cy="686392"/>
            </a:xfrm>
            <a:prstGeom prst="rect">
              <a:avLst/>
            </a:prstGeom>
            <a:blipFill dpi="0" rotWithShape="1">
              <a:blip r:embed="rId6"/>
              <a:srcRect/>
              <a:stretch>
                <a:fillRect/>
              </a:stretch>
            </a:blip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7209" name="Rettangolo 179"/>
            <p:cNvSpPr>
              <a:spLocks noChangeArrowheads="1"/>
            </p:cNvSpPr>
            <p:nvPr/>
          </p:nvSpPr>
          <p:spPr bwMode="auto">
            <a:xfrm>
              <a:off x="3327400" y="5867400"/>
              <a:ext cx="292100" cy="673100"/>
            </a:xfrm>
            <a:prstGeom prst="rect">
              <a:avLst/>
            </a:prstGeom>
            <a:blipFill dpi="0" rotWithShape="1">
              <a:blip r:embed="rId11"/>
              <a:srcRect/>
              <a:stretch>
                <a:fillRect/>
              </a:stretch>
            </a:blip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  <p:sp>
          <p:nvSpPr>
            <p:cNvPr id="7210" name="Rettangolo 180"/>
            <p:cNvSpPr>
              <a:spLocks noChangeArrowheads="1"/>
            </p:cNvSpPr>
            <p:nvPr/>
          </p:nvSpPr>
          <p:spPr bwMode="auto">
            <a:xfrm flipH="1">
              <a:off x="4724400" y="5689600"/>
              <a:ext cx="381000" cy="673100"/>
            </a:xfrm>
            <a:prstGeom prst="rect">
              <a:avLst/>
            </a:prstGeom>
            <a:blipFill dpi="0" rotWithShape="1">
              <a:blip r:embed="rId12"/>
              <a:srcRect/>
              <a:stretch>
                <a:fillRect/>
              </a:stretch>
            </a:blipFill>
            <a:ln w="9525" algn="ctr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/>
              <a:endParaRPr lang="en-US"/>
            </a:p>
          </p:txBody>
        </p:sp>
      </p:grpSp>
      <p:sp>
        <p:nvSpPr>
          <p:cNvPr id="7312" name="Rectangle 144"/>
          <p:cNvSpPr>
            <a:spLocks noChangeArrowheads="1"/>
          </p:cNvSpPr>
          <p:nvPr/>
        </p:nvSpPr>
        <p:spPr bwMode="auto">
          <a:xfrm>
            <a:off x="6858000" y="495300"/>
            <a:ext cx="2978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it-IT" b="1"/>
              <a:t>Scenari economico</a:t>
            </a:r>
          </a:p>
          <a:p>
            <a:r>
              <a:rPr lang="it-IT" b="1"/>
              <a:t>Sociale 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93688" y="196850"/>
            <a:ext cx="8570912" cy="450850"/>
          </a:xfrm>
        </p:spPr>
        <p:txBody>
          <a:bodyPr/>
          <a:lstStyle/>
          <a:p>
            <a:pPr>
              <a:defRPr/>
            </a:pPr>
            <a:r>
              <a:rPr lang="it-IT" b="1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IL CLIMA</a:t>
            </a:r>
            <a:r>
              <a:rPr lang="it-IT" dirty="0" smtClean="0">
                <a:latin typeface="Century Gothic"/>
                <a:cs typeface="Century Gothic"/>
              </a:rPr>
              <a:t>: </a:t>
            </a:r>
            <a:r>
              <a:rPr lang="it-IT" dirty="0" smtClean="0">
                <a:solidFill>
                  <a:schemeClr val="tx1"/>
                </a:solidFill>
                <a:latin typeface="Century Gothic"/>
                <a:cs typeface="Century Gothic"/>
              </a:rPr>
              <a:t>la caduta del senso modernizzante</a:t>
            </a:r>
            <a:endParaRPr lang="it-IT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9218" name="Rectangle 92"/>
          <p:cNvSpPr>
            <a:spLocks noChangeArrowheads="1"/>
          </p:cNvSpPr>
          <p:nvPr/>
        </p:nvSpPr>
        <p:spPr bwMode="auto">
          <a:xfrm>
            <a:off x="295275" y="696913"/>
            <a:ext cx="86582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defTabSz="457200" eaLnBrk="0" hangingPunct="0"/>
            <a:r>
              <a:rPr lang="it-IT" sz="1600" i="1">
                <a:solidFill>
                  <a:srgbClr val="000000"/>
                </a:solidFill>
                <a:latin typeface="Century Gothic" pitchFamily="34" charset="0"/>
                <a:ea typeface="MS PGothic" pitchFamily="34" charset="-128"/>
                <a:cs typeface="Century Gothic" pitchFamily="34" charset="0"/>
              </a:rPr>
              <a:t>Secondo lei il nostro Paese in questi anni, si sta modernizzando o sta regredendo</a:t>
            </a:r>
            <a:r>
              <a:rPr lang="it-IT" sz="1600" i="1">
                <a:solidFill>
                  <a:srgbClr val="800000"/>
                </a:solidFill>
                <a:latin typeface="Century Gothic" pitchFamily="34" charset="0"/>
                <a:ea typeface="MS PGothic" pitchFamily="34" charset="-128"/>
                <a:cs typeface="Century Gothic" pitchFamily="34" charset="0"/>
              </a:rPr>
              <a:t>*</a:t>
            </a:r>
            <a:r>
              <a:rPr lang="it-IT" sz="1600" i="1">
                <a:solidFill>
                  <a:srgbClr val="000000"/>
                </a:solidFill>
                <a:latin typeface="Century Gothic" pitchFamily="34" charset="0"/>
                <a:ea typeface="MS PGothic" pitchFamily="34" charset="-128"/>
                <a:cs typeface="Century Gothic" pitchFamily="34" charset="0"/>
              </a:rPr>
              <a:t>? </a:t>
            </a:r>
          </a:p>
        </p:txBody>
      </p:sp>
      <p:graphicFrame>
        <p:nvGraphicFramePr>
          <p:cNvPr id="9219" name="Grafico 6"/>
          <p:cNvGraphicFramePr>
            <a:graphicFrameLocks/>
          </p:cNvGraphicFramePr>
          <p:nvPr/>
        </p:nvGraphicFramePr>
        <p:xfrm>
          <a:off x="306388" y="1739900"/>
          <a:ext cx="7707312" cy="4025900"/>
        </p:xfrm>
        <a:graphic>
          <a:graphicData uri="http://schemas.openxmlformats.org/presentationml/2006/ole">
            <p:oleObj spid="_x0000_s9219" r:id="rId4" imgW="7712108" imgH="4029805" progId="Excel.Chart.8">
              <p:embed/>
            </p:oleObj>
          </a:graphicData>
        </a:graphic>
      </p:graphicFrame>
      <p:sp>
        <p:nvSpPr>
          <p:cNvPr id="8" name="CasellaDiTesto 7"/>
          <p:cNvSpPr txBox="1"/>
          <p:nvPr/>
        </p:nvSpPr>
        <p:spPr>
          <a:xfrm>
            <a:off x="7985125" y="2030413"/>
            <a:ext cx="1595438" cy="30797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rgbClr val="FF6600"/>
              </a:buClr>
              <a:buSzPct val="70000"/>
              <a:defRPr/>
            </a:pPr>
            <a:r>
              <a:rPr kumimoji="1" lang="it-IT" sz="1400" dirty="0">
                <a:solidFill>
                  <a:srgbClr val="FFFFFF"/>
                </a:solidFill>
                <a:latin typeface="Century Gothic"/>
                <a:ea typeface="+mn-ea"/>
                <a:cs typeface="Century Gothic"/>
              </a:rPr>
              <a:t>REGREDENDO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7985125" y="4640263"/>
            <a:ext cx="1773238" cy="307975"/>
          </a:xfrm>
          <a:prstGeom prst="rect">
            <a:avLst/>
          </a:prstGeom>
          <a:solidFill>
            <a:srgbClr val="800000"/>
          </a:solidFill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rgbClr val="FF6600"/>
              </a:buClr>
              <a:buSzPct val="70000"/>
              <a:defRPr/>
            </a:pPr>
            <a:r>
              <a:rPr kumimoji="1" lang="it-IT" sz="1400" dirty="0">
                <a:solidFill>
                  <a:schemeClr val="bg1"/>
                </a:solidFill>
                <a:latin typeface="Century Gothic"/>
                <a:ea typeface="+mn-ea"/>
                <a:cs typeface="Century Gothic"/>
              </a:rPr>
              <a:t>MODERNIZZANDO</a:t>
            </a:r>
          </a:p>
        </p:txBody>
      </p:sp>
      <p:sp>
        <p:nvSpPr>
          <p:cNvPr id="9222" name="CasellaDiTesto 10"/>
          <p:cNvSpPr txBox="1">
            <a:spLocks noChangeArrowheads="1"/>
          </p:cNvSpPr>
          <p:nvPr/>
        </p:nvSpPr>
        <p:spPr bwMode="auto">
          <a:xfrm>
            <a:off x="317500" y="6565900"/>
            <a:ext cx="41275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it-IT" sz="1200" i="1">
                <a:solidFill>
                  <a:srgbClr val="000000"/>
                </a:solidFill>
                <a:latin typeface="Century Gothic" pitchFamily="34" charset="0"/>
              </a:rPr>
              <a:t>DATI ARCHIVIO SWG 2014. Dati espressi in %.</a:t>
            </a:r>
          </a:p>
        </p:txBody>
      </p:sp>
      <p:sp>
        <p:nvSpPr>
          <p:cNvPr id="9223" name="CasellaDiTesto 9"/>
          <p:cNvSpPr txBox="1">
            <a:spLocks noChangeArrowheads="1"/>
          </p:cNvSpPr>
          <p:nvPr/>
        </p:nvSpPr>
        <p:spPr bwMode="auto">
          <a:xfrm>
            <a:off x="266700" y="6261100"/>
            <a:ext cx="41275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it-IT" sz="1200" b="1" i="1">
                <a:solidFill>
                  <a:srgbClr val="800000"/>
                </a:solidFill>
                <a:latin typeface="Century Gothic" pitchFamily="34" charset="0"/>
              </a:rPr>
              <a:t>*RISPONDONO I CITTADINI.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93688" y="196850"/>
            <a:ext cx="8570912" cy="450850"/>
          </a:xfrm>
        </p:spPr>
        <p:txBody>
          <a:bodyPr/>
          <a:lstStyle/>
          <a:p>
            <a:pPr>
              <a:defRPr/>
            </a:pPr>
            <a:r>
              <a:rPr lang="it-IT" b="1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Il CLIMA</a:t>
            </a:r>
            <a:r>
              <a:rPr lang="it-IT" dirty="0" smtClean="0">
                <a:latin typeface="Century Gothic"/>
                <a:cs typeface="Century Gothic"/>
              </a:rPr>
              <a:t>: </a:t>
            </a:r>
            <a:r>
              <a:rPr lang="it-IT" dirty="0" smtClean="0">
                <a:solidFill>
                  <a:schemeClr val="tx1"/>
                </a:solidFill>
                <a:latin typeface="Century Gothic"/>
                <a:cs typeface="Century Gothic"/>
              </a:rPr>
              <a:t>il processo di </a:t>
            </a:r>
            <a:r>
              <a:rPr lang="it-IT" dirty="0" err="1" smtClean="0">
                <a:solidFill>
                  <a:schemeClr val="tx1"/>
                </a:solidFill>
                <a:latin typeface="Century Gothic"/>
                <a:cs typeface="Century Gothic"/>
              </a:rPr>
              <a:t>decetomedizzazione</a:t>
            </a:r>
            <a:endParaRPr lang="it-IT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703263" y="1352550"/>
            <a:ext cx="8040687" cy="1292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eaLnBrk="0" hangingPunct="0">
              <a:defRPr/>
            </a:pPr>
            <a:endParaRPr lang="it-IT" sz="1300" dirty="0">
              <a:latin typeface="Century Gothic"/>
              <a:ea typeface="ヒラギノ角ゴ Pro W3" charset="-128"/>
              <a:cs typeface="Century Gothic"/>
            </a:endParaRPr>
          </a:p>
          <a:p>
            <a:pPr algn="just" eaLnBrk="0" hangingPunct="0">
              <a:defRPr/>
            </a:pPr>
            <a:endParaRPr lang="it-IT" sz="1300" dirty="0">
              <a:latin typeface="Century Gothic"/>
              <a:ea typeface="ヒラギノ角ゴ Pro W3" charset="-128"/>
              <a:cs typeface="Century Gothic"/>
            </a:endParaRPr>
          </a:p>
          <a:p>
            <a:pPr marL="285750" indent="-285750" algn="just" eaLnBrk="0" hangingPunct="0">
              <a:buFont typeface="Wingdings" charset="2"/>
              <a:buChar char="Ø"/>
              <a:defRPr/>
            </a:pPr>
            <a:endParaRPr lang="it-IT" sz="1300" dirty="0">
              <a:latin typeface="Century Gothic"/>
              <a:ea typeface="ヒラギノ角ゴ Pro W3" charset="-128"/>
              <a:cs typeface="Century Gothic"/>
            </a:endParaRPr>
          </a:p>
          <a:p>
            <a:pPr algn="just" eaLnBrk="0" hangingPunct="0">
              <a:defRPr/>
            </a:pPr>
            <a:endParaRPr lang="it-IT" sz="1300" dirty="0">
              <a:latin typeface="Century Gothic"/>
              <a:ea typeface="ヒラギノ角ゴ Pro W3" charset="-128"/>
              <a:cs typeface="Century Gothic"/>
            </a:endParaRPr>
          </a:p>
          <a:p>
            <a:pPr algn="just" eaLnBrk="0" hangingPunct="0">
              <a:defRPr/>
            </a:pPr>
            <a:endParaRPr lang="it-IT" sz="1300" dirty="0">
              <a:latin typeface="Century Gothic"/>
              <a:ea typeface="ヒラギノ角ゴ Pro W3" charset="-128"/>
              <a:cs typeface="Century Gothic"/>
            </a:endParaRPr>
          </a:p>
          <a:p>
            <a:pPr algn="just" eaLnBrk="0" hangingPunct="0">
              <a:defRPr/>
            </a:pPr>
            <a:endParaRPr lang="it-IT" sz="1300" dirty="0">
              <a:latin typeface="Century Gothic"/>
              <a:ea typeface="ヒラギノ角ゴ Pro W3" charset="-128"/>
              <a:cs typeface="Century Gothic"/>
            </a:endParaRPr>
          </a:p>
        </p:txBody>
      </p:sp>
      <p:sp>
        <p:nvSpPr>
          <p:cNvPr id="11267" name="Rectangle 92"/>
          <p:cNvSpPr>
            <a:spLocks noChangeArrowheads="1"/>
          </p:cNvSpPr>
          <p:nvPr/>
        </p:nvSpPr>
        <p:spPr bwMode="auto">
          <a:xfrm>
            <a:off x="280988" y="695325"/>
            <a:ext cx="78327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57200" eaLnBrk="0" hangingPunct="0"/>
            <a:r>
              <a:rPr lang="it-IT" sz="1400" i="1">
                <a:solidFill>
                  <a:srgbClr val="000000"/>
                </a:solidFill>
                <a:latin typeface="Century Gothic" pitchFamily="34" charset="0"/>
                <a:ea typeface="MS PGothic" pitchFamily="34" charset="-128"/>
                <a:cs typeface="Century Gothic" pitchFamily="34" charset="0"/>
              </a:rPr>
              <a:t>Percentuale di intervistati che si autocolloca all’interno del ceto medio</a:t>
            </a:r>
            <a:r>
              <a:rPr lang="it-IT" sz="1400" i="1">
                <a:solidFill>
                  <a:srgbClr val="800000"/>
                </a:solidFill>
                <a:latin typeface="Century Gothic" pitchFamily="34" charset="0"/>
                <a:ea typeface="MS PGothic" pitchFamily="34" charset="-128"/>
                <a:cs typeface="Century Gothic" pitchFamily="34" charset="0"/>
              </a:rPr>
              <a:t>*</a:t>
            </a:r>
            <a:r>
              <a:rPr lang="it-IT" sz="1400" i="1">
                <a:solidFill>
                  <a:srgbClr val="000000"/>
                </a:solidFill>
                <a:latin typeface="Century Gothic" pitchFamily="34" charset="0"/>
                <a:ea typeface="MS PGothic" pitchFamily="34" charset="-128"/>
                <a:cs typeface="Century Gothic" pitchFamily="34" charset="0"/>
              </a:rPr>
              <a:t>: </a:t>
            </a:r>
          </a:p>
        </p:txBody>
      </p:sp>
      <p:graphicFrame>
        <p:nvGraphicFramePr>
          <p:cNvPr id="11268" name="Grafico 11"/>
          <p:cNvGraphicFramePr>
            <a:graphicFrameLocks/>
          </p:cNvGraphicFramePr>
          <p:nvPr/>
        </p:nvGraphicFramePr>
        <p:xfrm>
          <a:off x="1109663" y="1397000"/>
          <a:ext cx="7399337" cy="4503738"/>
        </p:xfrm>
        <a:graphic>
          <a:graphicData uri="http://schemas.openxmlformats.org/presentationml/2006/ole">
            <p:oleObj spid="_x0000_s11268" r:id="rId4" imgW="7401185" imgH="4505334" progId="Excel.Chart.8">
              <p:embed/>
            </p:oleObj>
          </a:graphicData>
        </a:graphic>
      </p:graphicFrame>
      <p:sp>
        <p:nvSpPr>
          <p:cNvPr id="11269" name="CasellaDiTesto 7"/>
          <p:cNvSpPr txBox="1">
            <a:spLocks noChangeArrowheads="1"/>
          </p:cNvSpPr>
          <p:nvPr/>
        </p:nvSpPr>
        <p:spPr bwMode="auto">
          <a:xfrm>
            <a:off x="317500" y="6565900"/>
            <a:ext cx="41275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it-IT" sz="1200" i="1">
                <a:solidFill>
                  <a:srgbClr val="000000"/>
                </a:solidFill>
                <a:latin typeface="Century Gothic" pitchFamily="34" charset="0"/>
              </a:rPr>
              <a:t>DATI ARCHIVIO SWG 2014. Dati espressi in %.</a:t>
            </a:r>
          </a:p>
        </p:txBody>
      </p:sp>
      <p:sp>
        <p:nvSpPr>
          <p:cNvPr id="3" name="Rettangolo arrotondato 2"/>
          <p:cNvSpPr/>
          <p:nvPr/>
        </p:nvSpPr>
        <p:spPr bwMode="auto">
          <a:xfrm>
            <a:off x="6146800" y="2895600"/>
            <a:ext cx="1943100" cy="3098800"/>
          </a:xfrm>
          <a:prstGeom prst="roundRect">
            <a:avLst/>
          </a:prstGeom>
          <a:noFill/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>
            <a:glow rad="101600">
              <a:schemeClr val="bg1">
                <a:lumMod val="85000"/>
                <a:alpha val="75000"/>
              </a:schemeClr>
            </a:glow>
          </a:effectLst>
        </p:spPr>
        <p:txBody>
          <a:bodyPr/>
          <a:lstStyle/>
          <a:p>
            <a:pPr eaLnBrk="0" hangingPunct="0">
              <a:defRPr/>
            </a:pPr>
            <a:endParaRPr lang="it-IT">
              <a:ea typeface="ヒラギノ角ゴ Pro W3" charset="-128"/>
              <a:cs typeface="ヒラギノ角ゴ Pro W3" charset="-128"/>
            </a:endParaRPr>
          </a:p>
        </p:txBody>
      </p:sp>
      <p:sp>
        <p:nvSpPr>
          <p:cNvPr id="11273" name="CasellaDiTesto 8"/>
          <p:cNvSpPr txBox="1">
            <a:spLocks noChangeArrowheads="1"/>
          </p:cNvSpPr>
          <p:nvPr/>
        </p:nvSpPr>
        <p:spPr bwMode="auto">
          <a:xfrm>
            <a:off x="266700" y="6261100"/>
            <a:ext cx="41275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it-IT" sz="1200" b="1" i="1">
                <a:solidFill>
                  <a:srgbClr val="800000"/>
                </a:solidFill>
                <a:latin typeface="Century Gothic" pitchFamily="34" charset="0"/>
              </a:rPr>
              <a:t>*RISPONDONO I CITTADINI.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93688" y="196850"/>
            <a:ext cx="8570912" cy="450850"/>
          </a:xfrm>
        </p:spPr>
        <p:txBody>
          <a:bodyPr/>
          <a:lstStyle/>
          <a:p>
            <a:pPr>
              <a:defRPr/>
            </a:pPr>
            <a:r>
              <a:rPr lang="it-IT" b="1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IL CLIMA</a:t>
            </a:r>
            <a:r>
              <a:rPr lang="it-IT" dirty="0" smtClean="0">
                <a:latin typeface="Century Gothic"/>
                <a:cs typeface="Century Gothic"/>
              </a:rPr>
              <a:t>: </a:t>
            </a:r>
            <a:r>
              <a:rPr lang="it-IT" dirty="0" smtClean="0">
                <a:solidFill>
                  <a:schemeClr val="tx1"/>
                </a:solidFill>
                <a:latin typeface="Century Gothic"/>
                <a:cs typeface="Century Gothic"/>
              </a:rPr>
              <a:t>il senso di disgusto</a:t>
            </a:r>
            <a:endParaRPr lang="it-IT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3314" name="Rettangolo 11"/>
          <p:cNvSpPr>
            <a:spLocks noChangeArrowheads="1"/>
          </p:cNvSpPr>
          <p:nvPr/>
        </p:nvSpPr>
        <p:spPr bwMode="auto">
          <a:xfrm>
            <a:off x="173038" y="700088"/>
            <a:ext cx="8715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it-IT" sz="1400" i="1">
                <a:solidFill>
                  <a:srgbClr val="000000"/>
                </a:solidFill>
                <a:latin typeface="Century Gothic" pitchFamily="34" charset="0"/>
                <a:ea typeface="Lucida Grande"/>
                <a:cs typeface="Century Gothic" pitchFamily="34" charset="0"/>
              </a:rPr>
              <a:t>Quali sono, tra le seguenti, le emozioni che prova più spesso in questo periodo</a:t>
            </a:r>
            <a:r>
              <a:rPr lang="it-IT" sz="1400" i="1">
                <a:solidFill>
                  <a:srgbClr val="800000"/>
                </a:solidFill>
                <a:latin typeface="Century Gothic" pitchFamily="34" charset="0"/>
                <a:ea typeface="Lucida Grande"/>
                <a:cs typeface="Century Gothic" pitchFamily="34" charset="0"/>
              </a:rPr>
              <a:t>*</a:t>
            </a:r>
            <a:r>
              <a:rPr lang="it-IT" sz="1400" i="1">
                <a:solidFill>
                  <a:srgbClr val="000000"/>
                </a:solidFill>
                <a:latin typeface="Century Gothic" pitchFamily="34" charset="0"/>
                <a:ea typeface="Lucida Grande"/>
                <a:cs typeface="Century Gothic" pitchFamily="34" charset="0"/>
              </a:rPr>
              <a:t>? </a:t>
            </a:r>
          </a:p>
        </p:txBody>
      </p:sp>
      <p:graphicFrame>
        <p:nvGraphicFramePr>
          <p:cNvPr id="13315" name="Object 3"/>
          <p:cNvGraphicFramePr>
            <a:graphicFrameLocks noChangeAspect="1"/>
          </p:cNvGraphicFramePr>
          <p:nvPr/>
        </p:nvGraphicFramePr>
        <p:xfrm>
          <a:off x="3886200" y="1397000"/>
          <a:ext cx="4972050" cy="4683125"/>
        </p:xfrm>
        <a:graphic>
          <a:graphicData uri="http://schemas.openxmlformats.org/presentationml/2006/ole">
            <p:oleObj spid="_x0000_s13315" r:id="rId4" imgW="4968671" imgH="4682134" progId="Excel.Chart.8">
              <p:embed/>
            </p:oleObj>
          </a:graphicData>
        </a:graphic>
      </p:graphicFrame>
      <p:graphicFrame>
        <p:nvGraphicFramePr>
          <p:cNvPr id="14" name="Tabella 13"/>
          <p:cNvGraphicFramePr>
            <a:graphicFrameLocks noGrp="1"/>
          </p:cNvGraphicFramePr>
          <p:nvPr/>
        </p:nvGraphicFramePr>
        <p:xfrm>
          <a:off x="439738" y="1543050"/>
          <a:ext cx="3217862" cy="4435475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217819"/>
              </a:tblGrid>
              <a:tr h="496186"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disgusto</a:t>
                      </a:r>
                    </a:p>
                  </a:txBody>
                  <a:tcPr marL="9525" marR="9525" marT="9525" marB="0" anchor="ctr"/>
                </a:tc>
              </a:tr>
              <a:tr h="496186"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rabbia</a:t>
                      </a:r>
                    </a:p>
                  </a:txBody>
                  <a:tcPr marL="9525" marR="9525" marT="9525" marB="0" anchor="ctr"/>
                </a:tc>
              </a:tr>
              <a:tr h="496186"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tristezza</a:t>
                      </a:r>
                    </a:p>
                  </a:txBody>
                  <a:tcPr marL="9525" marR="9525" marT="9525" marB="0" anchor="ctr"/>
                </a:tc>
              </a:tr>
              <a:tr h="496186"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paura</a:t>
                      </a:r>
                    </a:p>
                  </a:txBody>
                  <a:tcPr marL="9525" marR="9525" marT="9525" marB="0" anchor="ctr"/>
                </a:tc>
              </a:tr>
              <a:tr h="466503"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attesa</a:t>
                      </a:r>
                    </a:p>
                  </a:txBody>
                  <a:tcPr marL="9525" marR="9525" marT="9525" marB="0" anchor="ctr"/>
                </a:tc>
              </a:tr>
              <a:tr h="496186"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fiducia</a:t>
                      </a:r>
                    </a:p>
                  </a:txBody>
                  <a:tcPr marL="9525" marR="9525" marT="9525" marB="0" anchor="ctr"/>
                </a:tc>
              </a:tr>
              <a:tr h="496186"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gioia</a:t>
                      </a:r>
                    </a:p>
                  </a:txBody>
                  <a:tcPr marL="9525" marR="9525" marT="9525" marB="0" anchor="ctr"/>
                </a:tc>
              </a:tr>
              <a:tr h="496186"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sorpresa</a:t>
                      </a:r>
                    </a:p>
                  </a:txBody>
                  <a:tcPr marL="9525" marR="9525" marT="9525" marB="0" anchor="ctr"/>
                </a:tc>
              </a:tr>
              <a:tr h="496186">
                <a:tc>
                  <a:txBody>
                    <a:bodyPr/>
                    <a:lstStyle/>
                    <a:p>
                      <a:pPr algn="r" fontAlgn="ctr"/>
                      <a:r>
                        <a:rPr lang="it-IT" sz="20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non </a:t>
                      </a:r>
                      <a:r>
                        <a:rPr lang="it-IT" sz="20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sa</a:t>
                      </a:r>
                      <a:endParaRPr lang="it-IT" sz="2000" b="0" i="0" u="none" strike="noStrike" kern="1200" dirty="0">
                        <a:solidFill>
                          <a:srgbClr val="000000"/>
                        </a:solidFill>
                        <a:effectLst/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13326" name="CasellaDiTesto 2"/>
          <p:cNvSpPr txBox="1">
            <a:spLocks noChangeArrowheads="1"/>
          </p:cNvSpPr>
          <p:nvPr/>
        </p:nvSpPr>
        <p:spPr bwMode="auto">
          <a:xfrm>
            <a:off x="317500" y="6565900"/>
            <a:ext cx="4838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it-IT" sz="1200" i="1">
                <a:solidFill>
                  <a:srgbClr val="000000"/>
                </a:solidFill>
                <a:latin typeface="Century Gothic" pitchFamily="34" charset="0"/>
              </a:rPr>
              <a:t>DATI ARCHIVIO SWG 2014. Dati espressi in %. Possibili più risposte.</a:t>
            </a:r>
          </a:p>
        </p:txBody>
      </p:sp>
      <p:cxnSp>
        <p:nvCxnSpPr>
          <p:cNvPr id="13327" name="Connettore 1 4"/>
          <p:cNvCxnSpPr>
            <a:cxnSpLocks noChangeShapeType="1"/>
          </p:cNvCxnSpPr>
          <p:nvPr/>
        </p:nvCxnSpPr>
        <p:spPr bwMode="auto">
          <a:xfrm>
            <a:off x="3924300" y="1206500"/>
            <a:ext cx="0" cy="496570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28" name="Connettore 1 6"/>
          <p:cNvCxnSpPr>
            <a:cxnSpLocks noChangeShapeType="1"/>
          </p:cNvCxnSpPr>
          <p:nvPr/>
        </p:nvCxnSpPr>
        <p:spPr bwMode="auto">
          <a:xfrm>
            <a:off x="1104900" y="2032000"/>
            <a:ext cx="70993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29" name="Connettore 1 10"/>
          <p:cNvCxnSpPr>
            <a:cxnSpLocks noChangeShapeType="1"/>
          </p:cNvCxnSpPr>
          <p:nvPr/>
        </p:nvCxnSpPr>
        <p:spPr bwMode="auto">
          <a:xfrm>
            <a:off x="1104900" y="2528888"/>
            <a:ext cx="70993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30" name="Connettore 1 14"/>
          <p:cNvCxnSpPr>
            <a:cxnSpLocks noChangeShapeType="1"/>
          </p:cNvCxnSpPr>
          <p:nvPr/>
        </p:nvCxnSpPr>
        <p:spPr bwMode="auto">
          <a:xfrm>
            <a:off x="1104900" y="3025775"/>
            <a:ext cx="70993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31" name="Connettore 1 15"/>
          <p:cNvCxnSpPr>
            <a:cxnSpLocks noChangeShapeType="1"/>
          </p:cNvCxnSpPr>
          <p:nvPr/>
        </p:nvCxnSpPr>
        <p:spPr bwMode="auto">
          <a:xfrm>
            <a:off x="1104900" y="3522663"/>
            <a:ext cx="70993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32" name="Connettore 1 16"/>
          <p:cNvCxnSpPr>
            <a:cxnSpLocks noChangeShapeType="1"/>
          </p:cNvCxnSpPr>
          <p:nvPr/>
        </p:nvCxnSpPr>
        <p:spPr bwMode="auto">
          <a:xfrm>
            <a:off x="1104900" y="4021138"/>
            <a:ext cx="70993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33" name="Connettore 1 17"/>
          <p:cNvCxnSpPr>
            <a:cxnSpLocks noChangeShapeType="1"/>
          </p:cNvCxnSpPr>
          <p:nvPr/>
        </p:nvCxnSpPr>
        <p:spPr bwMode="auto">
          <a:xfrm>
            <a:off x="1104900" y="4518025"/>
            <a:ext cx="70993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34" name="Connettore 1 18"/>
          <p:cNvCxnSpPr>
            <a:cxnSpLocks noChangeShapeType="1"/>
          </p:cNvCxnSpPr>
          <p:nvPr/>
        </p:nvCxnSpPr>
        <p:spPr bwMode="auto">
          <a:xfrm>
            <a:off x="1104900" y="5511800"/>
            <a:ext cx="70993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3335" name="Connettore 1 19"/>
          <p:cNvCxnSpPr>
            <a:cxnSpLocks noChangeShapeType="1"/>
          </p:cNvCxnSpPr>
          <p:nvPr/>
        </p:nvCxnSpPr>
        <p:spPr bwMode="auto">
          <a:xfrm>
            <a:off x="1104900" y="5014913"/>
            <a:ext cx="70993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</p:cxnSp>
      <p:sp>
        <p:nvSpPr>
          <p:cNvPr id="13336" name="CasellaDiTesto 20"/>
          <p:cNvSpPr txBox="1">
            <a:spLocks noChangeArrowheads="1"/>
          </p:cNvSpPr>
          <p:nvPr/>
        </p:nvSpPr>
        <p:spPr bwMode="auto">
          <a:xfrm>
            <a:off x="266700" y="6261100"/>
            <a:ext cx="41275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it-IT" sz="1200" b="1" i="1">
                <a:solidFill>
                  <a:srgbClr val="800000"/>
                </a:solidFill>
                <a:latin typeface="Century Gothic" pitchFamily="34" charset="0"/>
              </a:rPr>
              <a:t>*RISPONDONO I CITTADINI.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93688" y="196850"/>
            <a:ext cx="8570912" cy="450850"/>
          </a:xfrm>
        </p:spPr>
        <p:txBody>
          <a:bodyPr/>
          <a:lstStyle/>
          <a:p>
            <a:pPr>
              <a:defRPr/>
            </a:pPr>
            <a:r>
              <a:rPr lang="it-IT" b="1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IL CLIMA</a:t>
            </a:r>
            <a:r>
              <a:rPr lang="it-IT" dirty="0" smtClean="0">
                <a:latin typeface="Century Gothic"/>
                <a:cs typeface="Century Gothic"/>
              </a:rPr>
              <a:t>: </a:t>
            </a:r>
            <a:r>
              <a:rPr lang="it-IT" dirty="0" smtClean="0">
                <a:solidFill>
                  <a:schemeClr val="tx1"/>
                </a:solidFill>
                <a:latin typeface="Century Gothic"/>
                <a:cs typeface="Century Gothic"/>
              </a:rPr>
              <a:t>la sfiducia strutturale</a:t>
            </a:r>
            <a:endParaRPr lang="it-IT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5362" name="Rettangolo 25"/>
          <p:cNvSpPr>
            <a:spLocks noChangeArrowheads="1"/>
          </p:cNvSpPr>
          <p:nvPr/>
        </p:nvSpPr>
        <p:spPr bwMode="auto">
          <a:xfrm>
            <a:off x="266700" y="700088"/>
            <a:ext cx="8686800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10000"/>
              </a:lnSpc>
              <a:spcAft>
                <a:spcPts val="600"/>
              </a:spcAft>
            </a:pPr>
            <a:r>
              <a:rPr lang="it-IT" sz="1400" i="1">
                <a:solidFill>
                  <a:srgbClr val="000000"/>
                </a:solidFill>
                <a:latin typeface="Century Gothic" pitchFamily="34" charset="0"/>
                <a:ea typeface="Lucida Grande"/>
                <a:cs typeface="Century Gothic" pitchFamily="34" charset="0"/>
              </a:rPr>
              <a:t>Che voto darebbe agli esponenti della classe dirigente della sua regione per come si comportano e come sanno progettare il futuro del territorio</a:t>
            </a:r>
            <a:r>
              <a:rPr lang="it-IT" sz="1400" i="1">
                <a:solidFill>
                  <a:srgbClr val="800000"/>
                </a:solidFill>
                <a:latin typeface="Century Gothic" pitchFamily="34" charset="0"/>
                <a:ea typeface="Lucida Grande"/>
                <a:cs typeface="Century Gothic" pitchFamily="34" charset="0"/>
              </a:rPr>
              <a:t>*</a:t>
            </a:r>
            <a:r>
              <a:rPr lang="it-IT" sz="1400" i="1">
                <a:solidFill>
                  <a:srgbClr val="000000"/>
                </a:solidFill>
                <a:latin typeface="Century Gothic" pitchFamily="34" charset="0"/>
                <a:ea typeface="Lucida Grande"/>
                <a:cs typeface="Century Gothic" pitchFamily="34" charset="0"/>
              </a:rPr>
              <a:t>?</a:t>
            </a:r>
            <a:endParaRPr lang="it-IT" sz="1200" i="1">
              <a:solidFill>
                <a:srgbClr val="000000"/>
              </a:solidFill>
              <a:latin typeface="Century Gothic" pitchFamily="34" charset="0"/>
              <a:ea typeface="Lucida Grande"/>
              <a:cs typeface="Century Gothic" pitchFamily="34" charset="0"/>
            </a:endParaRPr>
          </a:p>
        </p:txBody>
      </p:sp>
      <p:graphicFrame>
        <p:nvGraphicFramePr>
          <p:cNvPr id="40" name="Tabella 39"/>
          <p:cNvGraphicFramePr>
            <a:graphicFrameLocks noGrp="1"/>
          </p:cNvGraphicFramePr>
          <p:nvPr/>
        </p:nvGraphicFramePr>
        <p:xfrm>
          <a:off x="641350" y="1335088"/>
          <a:ext cx="8147050" cy="50927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3728715"/>
                <a:gridCol w="4417759"/>
              </a:tblGrid>
              <a:tr h="268053">
                <a:tc>
                  <a:txBody>
                    <a:bodyPr/>
                    <a:lstStyle/>
                    <a:p>
                      <a:pPr algn="r" fontAlgn="t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</a:t>
                      </a: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edici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053">
                <a:tc>
                  <a:txBody>
                    <a:bodyPr/>
                    <a:lstStyle/>
                    <a:p>
                      <a:pPr algn="r" fontAlgn="t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</a:t>
                      </a: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ersonaggi </a:t>
                      </a: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del mondo della cultura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053">
                <a:tc>
                  <a:txBody>
                    <a:bodyPr/>
                    <a:lstStyle/>
                    <a:p>
                      <a:pPr algn="r" fontAlgn="t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</a:t>
                      </a: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arroci</a:t>
                      </a:r>
                      <a:endParaRPr lang="it-IT" sz="12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053">
                <a:tc>
                  <a:txBody>
                    <a:bodyPr/>
                    <a:lstStyle/>
                    <a:p>
                      <a:pPr algn="r" fontAlgn="t"/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</a:t>
                      </a: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esponsabili </a:t>
                      </a: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di associazioni </a:t>
                      </a:r>
                      <a:r>
                        <a:rPr lang="it-IT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sociali/di </a:t>
                      </a:r>
                      <a:r>
                        <a:rPr lang="it-IT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volontariato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053">
                <a:tc>
                  <a:txBody>
                    <a:bodyPr/>
                    <a:lstStyle/>
                    <a:p>
                      <a:pPr algn="r" fontAlgn="t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</a:t>
                      </a:r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ommercianti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053">
                <a:tc>
                  <a:txBody>
                    <a:bodyPr/>
                    <a:lstStyle/>
                    <a:p>
                      <a:pPr algn="r" fontAlgn="t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</a:t>
                      </a:r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ersone </a:t>
                      </a:r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attive nei movimenti e nei comitati civici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053">
                <a:tc>
                  <a:txBody>
                    <a:bodyPr/>
                    <a:lstStyle/>
                    <a:p>
                      <a:pPr algn="r" fontAlgn="t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</a:t>
                      </a:r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agistrati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053">
                <a:tc>
                  <a:txBody>
                    <a:bodyPr/>
                    <a:lstStyle/>
                    <a:p>
                      <a:pPr algn="r" fontAlgn="t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</a:t>
                      </a:r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rofessori </a:t>
                      </a:r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universitari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053">
                <a:tc>
                  <a:txBody>
                    <a:bodyPr/>
                    <a:lstStyle/>
                    <a:p>
                      <a:pPr algn="r" fontAlgn="t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</a:t>
                      </a:r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irigenti </a:t>
                      </a:r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di associazioni di </a:t>
                      </a:r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rappresentanza</a:t>
                      </a:r>
                      <a:endParaRPr lang="it-IT" sz="1200" b="0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053">
                <a:tc>
                  <a:txBody>
                    <a:bodyPr/>
                    <a:lstStyle/>
                    <a:p>
                      <a:pPr algn="r" fontAlgn="t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g</a:t>
                      </a:r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iornalisti</a:t>
                      </a:r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, esponenti dei mass media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053">
                <a:tc>
                  <a:txBody>
                    <a:bodyPr/>
                    <a:lstStyle/>
                    <a:p>
                      <a:pPr algn="r" fontAlgn="t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</a:t>
                      </a:r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rofessionisti </a:t>
                      </a:r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(avvocati e commercialisti)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053">
                <a:tc>
                  <a:txBody>
                    <a:bodyPr/>
                    <a:lstStyle/>
                    <a:p>
                      <a:pPr algn="r" fontAlgn="t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</a:t>
                      </a:r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mprenditori </a:t>
                      </a:r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 manager delle imprese di capitale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053">
                <a:tc>
                  <a:txBody>
                    <a:bodyPr/>
                    <a:lstStyle/>
                    <a:p>
                      <a:pPr algn="r" fontAlgn="t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</a:t>
                      </a:r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escovi </a:t>
                      </a:r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 membri della gerarchia ecclesiastica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053">
                <a:tc>
                  <a:txBody>
                    <a:bodyPr/>
                    <a:lstStyle/>
                    <a:p>
                      <a:pPr algn="r" fontAlgn="t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</a:t>
                      </a:r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oci </a:t>
                      </a:r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 dirigenti di cooperative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053">
                <a:tc>
                  <a:txBody>
                    <a:bodyPr/>
                    <a:lstStyle/>
                    <a:p>
                      <a:pPr algn="r" fontAlgn="t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</a:t>
                      </a:r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olitici </a:t>
                      </a:r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 rappresentanti eletti nei comuni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600" b="1" i="0" u="none" strike="noStrike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053">
                <a:tc>
                  <a:txBody>
                    <a:bodyPr/>
                    <a:lstStyle/>
                    <a:p>
                      <a:pPr algn="r" fontAlgn="t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</a:t>
                      </a:r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irigenti </a:t>
                      </a:r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sindacali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053">
                <a:tc>
                  <a:txBody>
                    <a:bodyPr/>
                    <a:lstStyle/>
                    <a:p>
                      <a:pPr algn="r" fontAlgn="t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</a:t>
                      </a:r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olitici presso </a:t>
                      </a:r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le istituzioni regionali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053">
                <a:tc>
                  <a:txBody>
                    <a:bodyPr/>
                    <a:lstStyle/>
                    <a:p>
                      <a:pPr algn="r" fontAlgn="t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</a:t>
                      </a:r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arlamentari </a:t>
                      </a:r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(europei e nazionali)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053">
                <a:tc>
                  <a:txBody>
                    <a:bodyPr/>
                    <a:lstStyle/>
                    <a:p>
                      <a:pPr algn="r" fontAlgn="t"/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</a:t>
                      </a:r>
                      <a:r>
                        <a:rPr lang="it-IT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ertici </a:t>
                      </a:r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di banche e istituzioni bancarie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it-IT" sz="1600" b="1" i="0" u="none" strike="noStrike" dirty="0"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421" name="Grafico 40"/>
          <p:cNvGraphicFramePr>
            <a:graphicFrameLocks/>
          </p:cNvGraphicFramePr>
          <p:nvPr/>
        </p:nvGraphicFramePr>
        <p:xfrm>
          <a:off x="3563938" y="1103313"/>
          <a:ext cx="5784850" cy="5386387"/>
        </p:xfrm>
        <a:graphic>
          <a:graphicData uri="http://schemas.openxmlformats.org/presentationml/2006/ole">
            <p:oleObj spid="_x0000_s15421" r:id="rId4" imgW="5785605" imgH="5389331" progId="Excel.Chart.8">
              <p:embed/>
            </p:oleObj>
          </a:graphicData>
        </a:graphic>
      </p:graphicFrame>
      <p:sp>
        <p:nvSpPr>
          <p:cNvPr id="15422" name="CasellaDiTesto 6"/>
          <p:cNvSpPr txBox="1">
            <a:spLocks noChangeArrowheads="1"/>
          </p:cNvSpPr>
          <p:nvPr/>
        </p:nvSpPr>
        <p:spPr bwMode="auto">
          <a:xfrm>
            <a:off x="2451100" y="6553200"/>
            <a:ext cx="41275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it-IT" sz="1200" i="1">
                <a:solidFill>
                  <a:srgbClr val="000000"/>
                </a:solidFill>
                <a:latin typeface="Century Gothic" pitchFamily="34" charset="0"/>
              </a:rPr>
              <a:t>DATI ARCHIVIO SWG 2014. Valori medi su scala 1 – 10.</a:t>
            </a:r>
          </a:p>
        </p:txBody>
      </p:sp>
      <p:sp>
        <p:nvSpPr>
          <p:cNvPr id="15423" name="CasellaDiTesto 7"/>
          <p:cNvSpPr txBox="1">
            <a:spLocks noChangeArrowheads="1"/>
          </p:cNvSpPr>
          <p:nvPr/>
        </p:nvSpPr>
        <p:spPr bwMode="auto">
          <a:xfrm>
            <a:off x="381000" y="6553200"/>
            <a:ext cx="20701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it-IT" sz="1200" b="1" i="1">
                <a:solidFill>
                  <a:srgbClr val="800000"/>
                </a:solidFill>
                <a:latin typeface="Century Gothic" pitchFamily="34" charset="0"/>
              </a:rPr>
              <a:t>*RISPONDONO I CITTADINI.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93688" y="196850"/>
            <a:ext cx="8570912" cy="450850"/>
          </a:xfrm>
        </p:spPr>
        <p:txBody>
          <a:bodyPr/>
          <a:lstStyle/>
          <a:p>
            <a:pPr>
              <a:defRPr/>
            </a:pPr>
            <a:r>
              <a:rPr lang="it-IT" b="1" dirty="0" smtClean="0">
                <a:solidFill>
                  <a:schemeClr val="bg1">
                    <a:lumMod val="50000"/>
                  </a:schemeClr>
                </a:solidFill>
                <a:latin typeface="Century Gothic"/>
                <a:cs typeface="Century Gothic"/>
              </a:rPr>
              <a:t>I VALORI PER IL FUTURO</a:t>
            </a:r>
            <a:r>
              <a:rPr lang="it-IT" dirty="0" smtClean="0">
                <a:latin typeface="Century Gothic"/>
                <a:cs typeface="Century Gothic"/>
              </a:rPr>
              <a:t>: </a:t>
            </a:r>
            <a:r>
              <a:rPr lang="it-IT" sz="2000" dirty="0" smtClean="0">
                <a:solidFill>
                  <a:schemeClr val="tx1"/>
                </a:solidFill>
                <a:latin typeface="Century Gothic"/>
                <a:cs typeface="Century Gothic"/>
              </a:rPr>
              <a:t>onestà, giustizia, equità e merito</a:t>
            </a:r>
            <a:endParaRPr lang="it-IT" sz="2000" dirty="0">
              <a:solidFill>
                <a:schemeClr val="tx1"/>
              </a:solidFill>
              <a:latin typeface="Century Gothic"/>
              <a:cs typeface="Century Gothic"/>
            </a:endParaRPr>
          </a:p>
        </p:txBody>
      </p:sp>
      <p:sp>
        <p:nvSpPr>
          <p:cNvPr id="17410" name="Rettangolo 15"/>
          <p:cNvSpPr>
            <a:spLocks noChangeArrowheads="1"/>
          </p:cNvSpPr>
          <p:nvPr/>
        </p:nvSpPr>
        <p:spPr bwMode="auto">
          <a:xfrm>
            <a:off x="254000" y="706438"/>
            <a:ext cx="8572500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10000"/>
              </a:lnSpc>
              <a:spcAft>
                <a:spcPts val="600"/>
              </a:spcAft>
            </a:pPr>
            <a:r>
              <a:rPr lang="it-IT" sz="1400" i="1">
                <a:solidFill>
                  <a:srgbClr val="000000"/>
                </a:solidFill>
                <a:latin typeface="Century Gothic" pitchFamily="34" charset="0"/>
                <a:ea typeface="Times New Roman" pitchFamily="18" charset="0"/>
                <a:cs typeface="Arial" charset="0"/>
              </a:rPr>
              <a:t>Se pensa al futuro di questo Paese, secondo lei c’è più bisogno di:</a:t>
            </a:r>
            <a:r>
              <a:rPr lang="it-IT" sz="1400" i="1">
                <a:solidFill>
                  <a:srgbClr val="800000"/>
                </a:solidFill>
                <a:latin typeface="Century Gothic" pitchFamily="34" charset="0"/>
                <a:ea typeface="Times New Roman" pitchFamily="18" charset="0"/>
                <a:cs typeface="Arial" charset="0"/>
              </a:rPr>
              <a:t>*</a:t>
            </a:r>
          </a:p>
        </p:txBody>
      </p:sp>
      <p:sp>
        <p:nvSpPr>
          <p:cNvPr id="17411" name="CasellaDiTesto 7"/>
          <p:cNvSpPr txBox="1">
            <a:spLocks noChangeArrowheads="1"/>
          </p:cNvSpPr>
          <p:nvPr/>
        </p:nvSpPr>
        <p:spPr bwMode="auto">
          <a:xfrm>
            <a:off x="317500" y="6565900"/>
            <a:ext cx="49657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it-IT" sz="1200" i="1">
                <a:solidFill>
                  <a:srgbClr val="000000"/>
                </a:solidFill>
                <a:latin typeface="Century Gothic" pitchFamily="34" charset="0"/>
              </a:rPr>
              <a:t>DATI ARCHIVIO SWG 2014. Dati espressi in %. Possibili più risposte.</a:t>
            </a:r>
          </a:p>
        </p:txBody>
      </p:sp>
      <p:graphicFrame>
        <p:nvGraphicFramePr>
          <p:cNvPr id="17412" name="Grafico 2"/>
          <p:cNvGraphicFramePr>
            <a:graphicFrameLocks/>
          </p:cNvGraphicFramePr>
          <p:nvPr/>
        </p:nvGraphicFramePr>
        <p:xfrm>
          <a:off x="1600200" y="1066800"/>
          <a:ext cx="6705600" cy="5359400"/>
        </p:xfrm>
        <a:graphic>
          <a:graphicData uri="http://schemas.openxmlformats.org/presentationml/2006/ole">
            <p:oleObj spid="_x0000_s17412" r:id="rId4" imgW="6706181" imgH="5358848" progId="Excel.Chart.8">
              <p:embed/>
            </p:oleObj>
          </a:graphicData>
        </a:graphic>
      </p:graphicFrame>
      <p:sp>
        <p:nvSpPr>
          <p:cNvPr id="17413" name="CasellaDiTesto 5"/>
          <p:cNvSpPr txBox="1">
            <a:spLocks noChangeArrowheads="1"/>
          </p:cNvSpPr>
          <p:nvPr/>
        </p:nvSpPr>
        <p:spPr bwMode="auto">
          <a:xfrm>
            <a:off x="266700" y="6261100"/>
            <a:ext cx="41275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it-IT" sz="1200" b="1" i="1">
                <a:solidFill>
                  <a:srgbClr val="800000"/>
                </a:solidFill>
                <a:latin typeface="Century Gothic" pitchFamily="34" charset="0"/>
              </a:rPr>
              <a:t>*RISPONDONO I CITTADINI.</a:t>
            </a:r>
          </a:p>
        </p:txBody>
      </p:sp>
      <p:cxnSp>
        <p:nvCxnSpPr>
          <p:cNvPr id="17414" name="Connettore 1 6"/>
          <p:cNvCxnSpPr>
            <a:cxnSpLocks noChangeShapeType="1"/>
          </p:cNvCxnSpPr>
          <p:nvPr/>
        </p:nvCxnSpPr>
        <p:spPr bwMode="auto">
          <a:xfrm>
            <a:off x="1282700" y="1600200"/>
            <a:ext cx="7099300" cy="0"/>
          </a:xfrm>
          <a:prstGeom prst="line">
            <a:avLst/>
          </a:prstGeom>
          <a:noFill/>
          <a:ln w="31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415" name="Connettore 1 6"/>
          <p:cNvCxnSpPr>
            <a:cxnSpLocks noChangeShapeType="1"/>
          </p:cNvCxnSpPr>
          <p:nvPr/>
        </p:nvCxnSpPr>
        <p:spPr bwMode="auto">
          <a:xfrm>
            <a:off x="1282700" y="1906588"/>
            <a:ext cx="7099300" cy="0"/>
          </a:xfrm>
          <a:prstGeom prst="line">
            <a:avLst/>
          </a:prstGeom>
          <a:noFill/>
          <a:ln w="31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416" name="Connettore 1 6"/>
          <p:cNvCxnSpPr>
            <a:cxnSpLocks noChangeShapeType="1"/>
          </p:cNvCxnSpPr>
          <p:nvPr/>
        </p:nvCxnSpPr>
        <p:spPr bwMode="auto">
          <a:xfrm>
            <a:off x="1282700" y="2212975"/>
            <a:ext cx="7099300" cy="0"/>
          </a:xfrm>
          <a:prstGeom prst="line">
            <a:avLst/>
          </a:prstGeom>
          <a:noFill/>
          <a:ln w="31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417" name="Connettore 1 6"/>
          <p:cNvCxnSpPr>
            <a:cxnSpLocks noChangeShapeType="1"/>
          </p:cNvCxnSpPr>
          <p:nvPr/>
        </p:nvCxnSpPr>
        <p:spPr bwMode="auto">
          <a:xfrm>
            <a:off x="1282700" y="2519363"/>
            <a:ext cx="7099300" cy="0"/>
          </a:xfrm>
          <a:prstGeom prst="line">
            <a:avLst/>
          </a:prstGeom>
          <a:noFill/>
          <a:ln w="31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418" name="Connettore 1 6"/>
          <p:cNvCxnSpPr>
            <a:cxnSpLocks noChangeShapeType="1"/>
          </p:cNvCxnSpPr>
          <p:nvPr/>
        </p:nvCxnSpPr>
        <p:spPr bwMode="auto">
          <a:xfrm>
            <a:off x="1282700" y="2827338"/>
            <a:ext cx="7099300" cy="0"/>
          </a:xfrm>
          <a:prstGeom prst="line">
            <a:avLst/>
          </a:prstGeom>
          <a:noFill/>
          <a:ln w="31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419" name="Connettore 1 6"/>
          <p:cNvCxnSpPr>
            <a:cxnSpLocks noChangeShapeType="1"/>
          </p:cNvCxnSpPr>
          <p:nvPr/>
        </p:nvCxnSpPr>
        <p:spPr bwMode="auto">
          <a:xfrm>
            <a:off x="1282700" y="3133725"/>
            <a:ext cx="7099300" cy="0"/>
          </a:xfrm>
          <a:prstGeom prst="line">
            <a:avLst/>
          </a:prstGeom>
          <a:noFill/>
          <a:ln w="31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420" name="Connettore 1 6"/>
          <p:cNvCxnSpPr>
            <a:cxnSpLocks noChangeShapeType="1"/>
          </p:cNvCxnSpPr>
          <p:nvPr/>
        </p:nvCxnSpPr>
        <p:spPr bwMode="auto">
          <a:xfrm>
            <a:off x="1282700" y="3440113"/>
            <a:ext cx="7099300" cy="0"/>
          </a:xfrm>
          <a:prstGeom prst="line">
            <a:avLst/>
          </a:prstGeom>
          <a:noFill/>
          <a:ln w="31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421" name="Connettore 1 6"/>
          <p:cNvCxnSpPr>
            <a:cxnSpLocks noChangeShapeType="1"/>
          </p:cNvCxnSpPr>
          <p:nvPr/>
        </p:nvCxnSpPr>
        <p:spPr bwMode="auto">
          <a:xfrm>
            <a:off x="1282700" y="3746500"/>
            <a:ext cx="7099300" cy="0"/>
          </a:xfrm>
          <a:prstGeom prst="line">
            <a:avLst/>
          </a:prstGeom>
          <a:noFill/>
          <a:ln w="31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422" name="Connettore 1 6"/>
          <p:cNvCxnSpPr>
            <a:cxnSpLocks noChangeShapeType="1"/>
          </p:cNvCxnSpPr>
          <p:nvPr/>
        </p:nvCxnSpPr>
        <p:spPr bwMode="auto">
          <a:xfrm>
            <a:off x="1282700" y="4052888"/>
            <a:ext cx="7099300" cy="0"/>
          </a:xfrm>
          <a:prstGeom prst="line">
            <a:avLst/>
          </a:prstGeom>
          <a:noFill/>
          <a:ln w="31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423" name="Connettore 1 6"/>
          <p:cNvCxnSpPr>
            <a:cxnSpLocks noChangeShapeType="1"/>
          </p:cNvCxnSpPr>
          <p:nvPr/>
        </p:nvCxnSpPr>
        <p:spPr bwMode="auto">
          <a:xfrm>
            <a:off x="1282700" y="4359275"/>
            <a:ext cx="7099300" cy="0"/>
          </a:xfrm>
          <a:prstGeom prst="line">
            <a:avLst/>
          </a:prstGeom>
          <a:noFill/>
          <a:ln w="31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424" name="Connettore 1 6"/>
          <p:cNvCxnSpPr>
            <a:cxnSpLocks noChangeShapeType="1"/>
          </p:cNvCxnSpPr>
          <p:nvPr/>
        </p:nvCxnSpPr>
        <p:spPr bwMode="auto">
          <a:xfrm>
            <a:off x="1282700" y="4665663"/>
            <a:ext cx="7099300" cy="0"/>
          </a:xfrm>
          <a:prstGeom prst="line">
            <a:avLst/>
          </a:prstGeom>
          <a:noFill/>
          <a:ln w="31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425" name="Connettore 1 6"/>
          <p:cNvCxnSpPr>
            <a:cxnSpLocks noChangeShapeType="1"/>
          </p:cNvCxnSpPr>
          <p:nvPr/>
        </p:nvCxnSpPr>
        <p:spPr bwMode="auto">
          <a:xfrm>
            <a:off x="1282700" y="4973638"/>
            <a:ext cx="7099300" cy="0"/>
          </a:xfrm>
          <a:prstGeom prst="line">
            <a:avLst/>
          </a:prstGeom>
          <a:noFill/>
          <a:ln w="31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426" name="Connettore 1 6"/>
          <p:cNvCxnSpPr>
            <a:cxnSpLocks noChangeShapeType="1"/>
          </p:cNvCxnSpPr>
          <p:nvPr/>
        </p:nvCxnSpPr>
        <p:spPr bwMode="auto">
          <a:xfrm>
            <a:off x="1282700" y="5280025"/>
            <a:ext cx="7099300" cy="0"/>
          </a:xfrm>
          <a:prstGeom prst="line">
            <a:avLst/>
          </a:prstGeom>
          <a:noFill/>
          <a:ln w="31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427" name="Connettore 1 6"/>
          <p:cNvCxnSpPr>
            <a:cxnSpLocks noChangeShapeType="1"/>
          </p:cNvCxnSpPr>
          <p:nvPr/>
        </p:nvCxnSpPr>
        <p:spPr bwMode="auto">
          <a:xfrm>
            <a:off x="1282700" y="5586413"/>
            <a:ext cx="7099300" cy="0"/>
          </a:xfrm>
          <a:prstGeom prst="line">
            <a:avLst/>
          </a:prstGeom>
          <a:noFill/>
          <a:ln w="3175" algn="ctr">
            <a:solidFill>
              <a:schemeClr val="tx1"/>
            </a:solidFill>
            <a:round/>
            <a:headEnd/>
            <a:tailEnd/>
          </a:ln>
        </p:spPr>
      </p:cxnSp>
      <p:cxnSp>
        <p:nvCxnSpPr>
          <p:cNvPr id="17428" name="Connettore 1 6"/>
          <p:cNvCxnSpPr>
            <a:cxnSpLocks noChangeShapeType="1"/>
          </p:cNvCxnSpPr>
          <p:nvPr/>
        </p:nvCxnSpPr>
        <p:spPr bwMode="auto">
          <a:xfrm>
            <a:off x="1282700" y="5892800"/>
            <a:ext cx="7099300" cy="0"/>
          </a:xfrm>
          <a:prstGeom prst="line">
            <a:avLst/>
          </a:prstGeom>
          <a:noFill/>
          <a:ln w="3175" algn="ctr">
            <a:solidFill>
              <a:schemeClr val="tx1"/>
            </a:solidFill>
            <a:round/>
            <a:headEnd/>
            <a:tailEnd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zione vuota">
  <a:themeElements>
    <a:clrScheme name="Presentazione vuo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zione vuota">
      <a:majorFont>
        <a:latin typeface="Arial"/>
        <a:ea typeface="ヒラギノ角ゴ Pro W3"/>
        <a:cs typeface="ヒラギノ角ゴ Pro W3"/>
      </a:majorFont>
      <a:minorFont>
        <a:latin typeface="Arial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ヒラギノ角ゴ Pro W3" charset="-128"/>
            <a:cs typeface="ヒラギノ角ゴ Pro W3" charset="-128"/>
          </a:defRPr>
        </a:defPPr>
      </a:lstStyle>
    </a:lnDef>
    <a:txDef>
      <a:spPr>
        <a:noFill/>
      </a:spPr>
      <a:bodyPr wrap="square" lIns="0" tIns="0" rIns="0" bIns="0" rtlCol="0">
        <a:spAutoFit/>
      </a:bodyPr>
      <a:lstStyle>
        <a:defPPr>
          <a:defRPr sz="1600" dirty="0">
            <a:solidFill>
              <a:srgbClr val="004080"/>
            </a:solidFill>
          </a:defRPr>
        </a:defPPr>
      </a:lstStyle>
    </a:txDef>
  </a:objectDefaults>
  <a:extraClrSchemeLst>
    <a:extraClrScheme>
      <a:clrScheme name="Presentazione vuo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12159</TotalTime>
  <Words>275</Words>
  <Application>Microsoft Macintosh PowerPoint</Application>
  <PresentationFormat>A4 Paper (210x297 mm)</PresentationFormat>
  <Paragraphs>66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Design Template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8" baseType="lpstr">
      <vt:lpstr>Arial</vt:lpstr>
      <vt:lpstr>ヒラギノ角ゴ Pro W3</vt:lpstr>
      <vt:lpstr>Century Gothic</vt:lpstr>
      <vt:lpstr>Calibri</vt:lpstr>
      <vt:lpstr>Helvetica</vt:lpstr>
      <vt:lpstr>MS PGothic</vt:lpstr>
      <vt:lpstr>Wingdings</vt:lpstr>
      <vt:lpstr>Lucida Grande</vt:lpstr>
      <vt:lpstr>Times New Roman</vt:lpstr>
      <vt:lpstr>Presentazione vuota</vt:lpstr>
      <vt:lpstr>Presentazione vuota</vt:lpstr>
      <vt:lpstr>Microsoft Excel Chart</vt:lpstr>
      <vt:lpstr>Slide 1</vt:lpstr>
      <vt:lpstr>IL CLIMA: la caduta del senso modernizzante</vt:lpstr>
      <vt:lpstr>Il CLIMA: il processo di decetomedizzazione</vt:lpstr>
      <vt:lpstr>IL CLIMA: il senso di disgusto</vt:lpstr>
      <vt:lpstr>IL CLIMA: la sfiducia strutturale</vt:lpstr>
      <vt:lpstr>I VALORI PER IL FUTURO: onestà, giustizia, equità e merito</vt:lpstr>
    </vt:vector>
  </TitlesOfParts>
  <Company>swg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swg</dc:creator>
  <cp:lastModifiedBy>IT021124</cp:lastModifiedBy>
  <cp:revision>1482</cp:revision>
  <cp:lastPrinted>2014-07-21T10:59:33Z</cp:lastPrinted>
  <dcterms:created xsi:type="dcterms:W3CDTF">2014-07-29T07:49:21Z</dcterms:created>
  <dcterms:modified xsi:type="dcterms:W3CDTF">2014-11-12T14:25:07Z</dcterms:modified>
</cp:coreProperties>
</file>