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4" r:id="rId1"/>
  </p:sldMasterIdLst>
  <p:notesMasterIdLst>
    <p:notesMasterId r:id="rId10"/>
  </p:notesMasterIdLst>
  <p:sldIdLst>
    <p:sldId id="256" r:id="rId2"/>
    <p:sldId id="359" r:id="rId3"/>
    <p:sldId id="360" r:id="rId4"/>
    <p:sldId id="361" r:id="rId5"/>
    <p:sldId id="355" r:id="rId6"/>
    <p:sldId id="356" r:id="rId7"/>
    <p:sldId id="358" r:id="rId8"/>
    <p:sldId id="362" r:id="rId9"/>
  </p:sldIdLst>
  <p:sldSz cx="9144000" cy="6858000" type="screen4x3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ente14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0231" autoAdjust="0"/>
  </p:normalViewPr>
  <p:slideViewPr>
    <p:cSldViewPr>
      <p:cViewPr varScale="1">
        <p:scale>
          <a:sx n="74" d="100"/>
          <a:sy n="74" d="100"/>
        </p:scale>
        <p:origin x="129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5621" cy="501497"/>
          </a:xfrm>
          <a:prstGeom prst="rect">
            <a:avLst/>
          </a:prstGeom>
        </p:spPr>
        <p:txBody>
          <a:bodyPr vert="horz" lIns="92438" tIns="46219" rIns="92438" bIns="46219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900935" y="1"/>
            <a:ext cx="2985621" cy="501497"/>
          </a:xfrm>
          <a:prstGeom prst="rect">
            <a:avLst/>
          </a:prstGeom>
        </p:spPr>
        <p:txBody>
          <a:bodyPr vert="horz" lIns="92438" tIns="46219" rIns="92438" bIns="46219" rtlCol="0"/>
          <a:lstStyle>
            <a:lvl1pPr algn="r">
              <a:defRPr sz="1200"/>
            </a:lvl1pPr>
          </a:lstStyle>
          <a:p>
            <a:fld id="{62EAEAFF-A2CE-4BC6-AE22-2C8FE801BC0E}" type="datetimeFigureOut">
              <a:rPr lang="it-IT" smtClean="0"/>
              <a:pPr/>
              <a:t>12/03/2017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8" tIns="46219" rIns="92438" bIns="46219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8496" y="4760206"/>
            <a:ext cx="5511174" cy="4508654"/>
          </a:xfrm>
          <a:prstGeom prst="rect">
            <a:avLst/>
          </a:prstGeom>
        </p:spPr>
        <p:txBody>
          <a:bodyPr vert="horz" lIns="92438" tIns="46219" rIns="92438" bIns="46219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517203"/>
            <a:ext cx="2985621" cy="501497"/>
          </a:xfrm>
          <a:prstGeom prst="rect">
            <a:avLst/>
          </a:prstGeom>
        </p:spPr>
        <p:txBody>
          <a:bodyPr vert="horz" lIns="92438" tIns="46219" rIns="92438" bIns="46219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900935" y="9517203"/>
            <a:ext cx="2985621" cy="501497"/>
          </a:xfrm>
          <a:prstGeom prst="rect">
            <a:avLst/>
          </a:prstGeom>
        </p:spPr>
        <p:txBody>
          <a:bodyPr vert="horz" lIns="92438" tIns="46219" rIns="92438" bIns="46219" rtlCol="0" anchor="b"/>
          <a:lstStyle>
            <a:lvl1pPr algn="r">
              <a:defRPr sz="1200"/>
            </a:lvl1pPr>
          </a:lstStyle>
          <a:p>
            <a:fld id="{A29353C2-F7E8-4DD1-88F8-17B64E74352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6681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9353C2-F7E8-4DD1-88F8-17B64E74352B}" type="slidenum">
              <a:rPr lang="it-IT" smtClean="0"/>
              <a:pPr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7314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3/12/2017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3/12/2017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3/12/2017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3/12/2017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3/12/2017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3/12/2017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3/12/2017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3/12/2017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3/12/2017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3/12/2017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3/12/2017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3/12/2017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5" r:id="rId1"/>
    <p:sldLayoutId id="2147483976" r:id="rId2"/>
    <p:sldLayoutId id="2147483977" r:id="rId3"/>
    <p:sldLayoutId id="2147483978" r:id="rId4"/>
    <p:sldLayoutId id="2147483979" r:id="rId5"/>
    <p:sldLayoutId id="2147483980" r:id="rId6"/>
    <p:sldLayoutId id="2147483981" r:id="rId7"/>
    <p:sldLayoutId id="2147483982" r:id="rId8"/>
    <p:sldLayoutId id="2147483983" r:id="rId9"/>
    <p:sldLayoutId id="2147483984" r:id="rId10"/>
    <p:sldLayoutId id="2147483985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9512" y="2276872"/>
            <a:ext cx="8064896" cy="3600400"/>
          </a:xfrm>
        </p:spPr>
        <p:txBody>
          <a:bodyPr/>
          <a:lstStyle/>
          <a:p>
            <a:pPr algn="ctr"/>
            <a:r>
              <a:rPr lang="it-IT" sz="4000" dirty="0" smtClean="0"/>
              <a:t/>
            </a:r>
            <a:br>
              <a:rPr lang="it-IT" sz="4000" dirty="0" smtClean="0"/>
            </a:br>
            <a:r>
              <a:rPr lang="it-IT" sz="4000" dirty="0"/>
              <a:t/>
            </a:r>
            <a:br>
              <a:rPr lang="it-IT" sz="4000" dirty="0"/>
            </a:br>
            <a:r>
              <a:rPr lang="it-IT" sz="4000" dirty="0" smtClean="0"/>
              <a:t/>
            </a:r>
            <a:br>
              <a:rPr lang="it-IT" sz="4000" dirty="0" smtClean="0"/>
            </a:br>
            <a:r>
              <a:rPr lang="it-IT" sz="4000" dirty="0"/>
              <a:t/>
            </a:r>
            <a:br>
              <a:rPr lang="it-IT" sz="4000" dirty="0"/>
            </a:br>
            <a:r>
              <a:rPr lang="it-IT" sz="4000" dirty="0" smtClean="0"/>
              <a:t/>
            </a:r>
            <a:br>
              <a:rPr lang="it-IT" sz="4000" dirty="0" smtClean="0"/>
            </a:br>
            <a:r>
              <a:rPr lang="it-IT" sz="4000" dirty="0"/>
              <a:t/>
            </a:r>
            <a:br>
              <a:rPr lang="it-IT" sz="4000" dirty="0"/>
            </a:br>
            <a:r>
              <a:rPr lang="it-IT" sz="4000" dirty="0" smtClean="0"/>
              <a:t>QUALI NOVITA’ NELLA PROFESSIONE DELL’ECONOMISTA</a:t>
            </a:r>
            <a:br>
              <a:rPr lang="it-IT" sz="4000" dirty="0" smtClean="0"/>
            </a:br>
            <a:r>
              <a:rPr lang="it-IT" sz="4000" dirty="0" smtClean="0"/>
              <a:t>DI DOMANI</a:t>
            </a:r>
            <a:br>
              <a:rPr lang="it-IT" sz="4000" dirty="0" smtClean="0"/>
            </a:br>
            <a:r>
              <a:rPr lang="it-IT" sz="4000" dirty="0" smtClean="0"/>
              <a:t/>
            </a:r>
            <a:br>
              <a:rPr lang="it-IT" sz="4000" dirty="0" smtClean="0"/>
            </a:br>
            <a:r>
              <a:rPr lang="it-IT" sz="4000" dirty="0" smtClean="0"/>
              <a:t/>
            </a:r>
            <a:br>
              <a:rPr lang="it-IT" sz="4000" dirty="0" smtClean="0"/>
            </a:br>
            <a:endParaRPr lang="it-IT" sz="1800" b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8748464" y="292494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412093" y="6165304"/>
            <a:ext cx="5311703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it-IT" sz="1200" dirty="0"/>
          </a:p>
          <a:p>
            <a:pPr algn="ctr"/>
            <a:r>
              <a:rPr lang="it-IT" sz="1200" dirty="0"/>
              <a:t> </a:t>
            </a:r>
            <a:r>
              <a:rPr lang="it-IT" sz="1600" b="1" i="1" dirty="0"/>
              <a:t>PROGETTO SCUOLA AIDDA VTAA 2017 </a:t>
            </a:r>
            <a:endParaRPr lang="it-IT" sz="1600" i="1" dirty="0"/>
          </a:p>
        </p:txBody>
      </p:sp>
    </p:spTree>
    <p:extLst>
      <p:ext uri="{BB962C8B-B14F-4D97-AF65-F5344CB8AC3E}">
        <p14:creationId xmlns:p14="http://schemas.microsoft.com/office/powerpoint/2010/main" val="199164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2800" dirty="0" smtClean="0"/>
              <a:t>Marzo 2017 </a:t>
            </a:r>
            <a:br>
              <a:rPr lang="it-IT" sz="2800" dirty="0" smtClean="0"/>
            </a:br>
            <a:r>
              <a:rPr lang="it-IT" sz="2800" dirty="0" smtClean="0"/>
              <a:t>trasformazione tecnologica e digitale, riorganizzazione aziendale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just">
              <a:buNone/>
            </a:pPr>
            <a:r>
              <a:rPr lang="it-IT" dirty="0" smtClean="0">
                <a:solidFill>
                  <a:srgbClr val="FF0000"/>
                </a:solidFill>
              </a:rPr>
              <a:t>ECONOMIA DIGITALE</a:t>
            </a:r>
            <a:r>
              <a:rPr lang="it-IT" dirty="0" smtClean="0"/>
              <a:t> … nasce il nuovo corso di laurea triennale in «</a:t>
            </a:r>
            <a:r>
              <a:rPr lang="it-IT" dirty="0" err="1" smtClean="0"/>
              <a:t>digital</a:t>
            </a:r>
            <a:r>
              <a:rPr lang="it-IT" dirty="0" smtClean="0"/>
              <a:t> management» in sinergia tra Cà </a:t>
            </a:r>
            <a:r>
              <a:rPr lang="it-IT" dirty="0" err="1" smtClean="0"/>
              <a:t>Foscari</a:t>
            </a:r>
            <a:r>
              <a:rPr lang="it-IT" dirty="0" smtClean="0"/>
              <a:t> ed H-Farm, per la  creazione di nuovi modelli d’impresa in un’ottica digitale, in lingua inglese.</a:t>
            </a:r>
          </a:p>
          <a:p>
            <a:pPr marL="114300" indent="0" algn="just">
              <a:buNone/>
            </a:pPr>
            <a:r>
              <a:rPr lang="it-IT" dirty="0" smtClean="0"/>
              <a:t>1° anno: fondamentali del management e delle tecnologie digitali a livello di sistema economico e di impresa </a:t>
            </a:r>
          </a:p>
          <a:p>
            <a:pPr marL="114300" indent="0" algn="just">
              <a:buNone/>
            </a:pPr>
            <a:r>
              <a:rPr lang="it-IT" dirty="0" smtClean="0"/>
              <a:t>2° anno: sviluppo competenze tecniche e manageriali sull’e-commerce, la sicurezza informatica, l’organizzazione di imprese digitali, il finanziamento di strat up, la trasformazione digitale di imprese mature</a:t>
            </a:r>
          </a:p>
          <a:p>
            <a:pPr marL="114300" indent="0" algn="just">
              <a:buNone/>
            </a:pPr>
            <a:r>
              <a:rPr lang="it-IT" dirty="0" smtClean="0"/>
              <a:t>3°anno: laboratori software </a:t>
            </a:r>
            <a:r>
              <a:rPr lang="it-IT" dirty="0" err="1" smtClean="0"/>
              <a:t>development</a:t>
            </a:r>
            <a:r>
              <a:rPr lang="it-IT" dirty="0" smtClean="0"/>
              <a:t>, computer security, human center design e sviluppo di un proprio progetto.   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137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2800" dirty="0" smtClean="0"/>
              <a:t>Febbraio 2017</a:t>
            </a:r>
            <a:br>
              <a:rPr lang="it-IT" sz="2800" dirty="0" smtClean="0"/>
            </a:br>
            <a:r>
              <a:rPr lang="it-IT" sz="2800" dirty="0" smtClean="0"/>
              <a:t>fattorie digitali e pastori virtuali agricoltura 4.0</a:t>
            </a:r>
            <a:br>
              <a:rPr lang="it-IT" sz="2800" dirty="0" smtClean="0"/>
            </a:br>
            <a:endParaRPr lang="it-IT" sz="2800" dirty="0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just">
              <a:buNone/>
            </a:pPr>
            <a:r>
              <a:rPr lang="it-IT" dirty="0" smtClean="0">
                <a:solidFill>
                  <a:srgbClr val="FF0000"/>
                </a:solidFill>
              </a:rPr>
              <a:t>AGRICOLTURA DI «PRECISIONE»</a:t>
            </a:r>
            <a:r>
              <a:rPr lang="it-IT" dirty="0" smtClean="0"/>
              <a:t> … obiettivo del settore agricolo …pestare forte sull’acceleratore della trasformazione in senso digitale delle stalle, dei campi, delle fattorie e dei mezzi agricoli.</a:t>
            </a:r>
          </a:p>
          <a:p>
            <a:pPr marL="114300" indent="0" algn="just">
              <a:buNone/>
            </a:pPr>
            <a:r>
              <a:rPr lang="it-IT" dirty="0" smtClean="0"/>
              <a:t>Dispositivi di  mungitura che separano il latte alimentare da quello per la produzione del formaggio per incrementare la resa.</a:t>
            </a:r>
          </a:p>
          <a:p>
            <a:pPr marL="114300" indent="0" algn="just">
              <a:buNone/>
            </a:pPr>
            <a:r>
              <a:rPr lang="it-IT" dirty="0" smtClean="0"/>
              <a:t>Sistemi </a:t>
            </a:r>
            <a:r>
              <a:rPr lang="it-IT" dirty="0" err="1" smtClean="0"/>
              <a:t>gps</a:t>
            </a:r>
            <a:r>
              <a:rPr lang="it-IT" dirty="0" smtClean="0"/>
              <a:t> (droni) che mappano appezzamenti di terreno per accrescerne i raccolti.</a:t>
            </a:r>
          </a:p>
          <a:p>
            <a:pPr marL="114300" indent="0" algn="just">
              <a:buNone/>
            </a:pPr>
            <a:r>
              <a:rPr lang="it-IT" dirty="0" smtClean="0"/>
              <a:t>Sensori dotati di spettri intelligenti che rilevano le differenze di temperatura negli animali segnalando possibili malattie.</a:t>
            </a:r>
          </a:p>
          <a:p>
            <a:pPr marL="114300" indent="0" algn="just">
              <a:buNone/>
            </a:pPr>
            <a:r>
              <a:rPr lang="it-IT" dirty="0" smtClean="0"/>
              <a:t>Collari sonori che indirizzano gli animali all’interno dei recinti virtuali disegnati sullo </a:t>
            </a:r>
            <a:r>
              <a:rPr lang="it-IT" dirty="0" err="1" smtClean="0"/>
              <a:t>smartphone</a:t>
            </a:r>
            <a:r>
              <a:rPr lang="it-IT" dirty="0" smtClean="0"/>
              <a:t>.</a:t>
            </a:r>
          </a:p>
          <a:p>
            <a:pPr marL="114300" indent="0" algn="just">
              <a:buNone/>
            </a:pPr>
            <a:r>
              <a:rPr lang="it-IT" dirty="0" smtClean="0"/>
              <a:t>Rover teleguidati (trattori senza conducente) capaci di infilarsi fra filari e campi coltivati </a:t>
            </a:r>
            <a:r>
              <a:rPr lang="it-IT" dirty="0" smtClean="0"/>
              <a:t>per </a:t>
            </a:r>
            <a:r>
              <a:rPr lang="it-IT" dirty="0" smtClean="0"/>
              <a:t>lavorarli o colpire parassiti.</a:t>
            </a:r>
          </a:p>
          <a:p>
            <a:pPr marL="114300" indent="0" algn="just">
              <a:buNone/>
            </a:pPr>
            <a:endParaRPr lang="it-IT" dirty="0" smtClean="0"/>
          </a:p>
          <a:p>
            <a:pPr marL="114300" indent="0" algn="just">
              <a:buNone/>
            </a:pPr>
            <a:endParaRPr lang="it-IT" dirty="0" smtClean="0"/>
          </a:p>
          <a:p>
            <a:pPr marL="114300" indent="0" algn="just">
              <a:buNone/>
            </a:pPr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475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2800" dirty="0"/>
              <a:t>Febbraio 2017</a:t>
            </a:r>
            <a:br>
              <a:rPr lang="it-IT" sz="2800" dirty="0"/>
            </a:br>
            <a:r>
              <a:rPr lang="it-IT" sz="2800" dirty="0" smtClean="0"/>
              <a:t>DAISY MODEL (</a:t>
            </a:r>
            <a:r>
              <a:rPr lang="it-IT" sz="2800" dirty="0" err="1" smtClean="0"/>
              <a:t>ComoNext</a:t>
            </a:r>
            <a:r>
              <a:rPr lang="it-IT" sz="2800" dirty="0" smtClean="0"/>
              <a:t>)  – Reti d’impresa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 algn="just">
              <a:buNone/>
            </a:pPr>
            <a:r>
              <a:rPr lang="it-IT" dirty="0" smtClean="0">
                <a:solidFill>
                  <a:srgbClr val="FF0000"/>
                </a:solidFill>
              </a:rPr>
              <a:t>INNOVATION HUB</a:t>
            </a:r>
            <a:r>
              <a:rPr lang="it-IT" dirty="0" smtClean="0"/>
              <a:t>: ex cotonificio </a:t>
            </a:r>
            <a:r>
              <a:rPr lang="it-IT" dirty="0" err="1" smtClean="0"/>
              <a:t>Somaini</a:t>
            </a:r>
            <a:r>
              <a:rPr lang="it-IT" dirty="0" smtClean="0"/>
              <a:t> trasformato in un centro dove coltivare una nuova classe d’imprenditori. </a:t>
            </a:r>
          </a:p>
          <a:p>
            <a:pPr marL="114300" indent="0" algn="just">
              <a:buNone/>
            </a:pPr>
            <a:r>
              <a:rPr lang="it-IT" dirty="0" smtClean="0"/>
              <a:t>21 mila mq con 112 imprese in fase di start up</a:t>
            </a:r>
          </a:p>
          <a:p>
            <a:pPr marL="114300" indent="0" algn="just">
              <a:buNone/>
            </a:pPr>
            <a:r>
              <a:rPr lang="it-IT" dirty="0" smtClean="0"/>
              <a:t>800 imprese collegate con università, centri di ricerca, banche o fondi di investimento</a:t>
            </a:r>
          </a:p>
          <a:p>
            <a:pPr marL="114300" indent="0" algn="just">
              <a:buNone/>
            </a:pPr>
            <a:r>
              <a:rPr lang="it-IT" dirty="0" smtClean="0"/>
              <a:t>Le aziende portano idee e soluzioni innovative e queste idee e soluzione vengono diffuse </a:t>
            </a:r>
            <a:r>
              <a:rPr lang="it-IT" dirty="0" smtClean="0"/>
              <a:t>ed </a:t>
            </a:r>
            <a:r>
              <a:rPr lang="it-IT" dirty="0" smtClean="0"/>
              <a:t>esportate … messe a disposizioni del </a:t>
            </a:r>
            <a:r>
              <a:rPr lang="it-IT" dirty="0" smtClean="0"/>
              <a:t>resto del mondo </a:t>
            </a:r>
            <a:r>
              <a:rPr lang="it-IT" dirty="0" smtClean="0"/>
              <a:t>economico e </a:t>
            </a:r>
            <a:r>
              <a:rPr lang="it-IT" dirty="0" smtClean="0"/>
              <a:t>dell’impresa</a:t>
            </a:r>
            <a:endParaRPr lang="it-IT" dirty="0" smtClean="0"/>
          </a:p>
          <a:p>
            <a:pPr marL="114300" indent="0" algn="just">
              <a:buNone/>
            </a:pPr>
            <a:r>
              <a:rPr lang="it-IT" dirty="0" smtClean="0"/>
              <a:t>D-</a:t>
            </a:r>
            <a:r>
              <a:rPr lang="it-IT" dirty="0" err="1" smtClean="0"/>
              <a:t>orbit</a:t>
            </a:r>
            <a:r>
              <a:rPr lang="it-IT" dirty="0" smtClean="0"/>
              <a:t> la start-up che vuole ripulire l’universo dalla spazzatura</a:t>
            </a:r>
          </a:p>
          <a:p>
            <a:pPr marL="114300" indent="0" algn="just">
              <a:buNone/>
            </a:pPr>
            <a:r>
              <a:rPr lang="it-IT" dirty="0" smtClean="0"/>
              <a:t>derivante </a:t>
            </a:r>
            <a:r>
              <a:rPr lang="it-IT" dirty="0" smtClean="0"/>
              <a:t>da satelliti obsoleti o in avaria.</a:t>
            </a:r>
          </a:p>
          <a:p>
            <a:pPr marL="114300" indent="0" algn="just">
              <a:buNone/>
            </a:pPr>
            <a:r>
              <a:rPr lang="it-IT" dirty="0" smtClean="0"/>
              <a:t>3Bee </a:t>
            </a:r>
            <a:r>
              <a:rPr lang="it-IT" dirty="0" smtClean="0"/>
              <a:t>la </a:t>
            </a:r>
            <a:r>
              <a:rPr lang="it-IT" dirty="0" smtClean="0"/>
              <a:t>start up che ha progettato un’arnia hi-tech in grado di monitorare e curare le api prevenendone le malattie e avversità </a:t>
            </a:r>
          </a:p>
          <a:p>
            <a:pPr marL="114300" indent="0" algn="just">
              <a:buNone/>
            </a:pPr>
            <a:r>
              <a:rPr lang="it-IT" dirty="0" err="1" smtClean="0"/>
              <a:t>Palu</a:t>
            </a:r>
            <a:r>
              <a:rPr lang="it-IT" dirty="0" smtClean="0"/>
              <a:t> la start up che sviluppa un sistema per l’atterraggio sicuro degli elicotteri sulle piattaforme off-shore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647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4300" indent="0" algn="just">
              <a:buNone/>
            </a:pPr>
            <a:r>
              <a:rPr lang="it-IT" dirty="0" smtClean="0"/>
              <a:t>Economia digitale</a:t>
            </a:r>
          </a:p>
          <a:p>
            <a:pPr marL="114300" indent="0" algn="just">
              <a:buNone/>
            </a:pPr>
            <a:r>
              <a:rPr lang="it-IT" dirty="0" smtClean="0"/>
              <a:t>Agricoltura di precisione</a:t>
            </a:r>
          </a:p>
          <a:p>
            <a:pPr marL="114300" indent="0" algn="just">
              <a:buNone/>
            </a:pPr>
            <a:r>
              <a:rPr lang="it-IT" dirty="0" err="1" smtClean="0"/>
              <a:t>Innovation</a:t>
            </a:r>
            <a:r>
              <a:rPr lang="it-IT" dirty="0" smtClean="0"/>
              <a:t> </a:t>
            </a:r>
            <a:r>
              <a:rPr lang="it-IT" dirty="0" err="1" smtClean="0"/>
              <a:t>hub</a:t>
            </a:r>
            <a:r>
              <a:rPr lang="it-IT" dirty="0" smtClean="0"/>
              <a:t>, strat up e nuove competenze</a:t>
            </a:r>
            <a:endParaRPr lang="it-IT" dirty="0" smtClean="0"/>
          </a:p>
          <a:p>
            <a:pPr marL="114300" indent="0" algn="just">
              <a:buNone/>
            </a:pPr>
            <a:endParaRPr lang="it-IT" dirty="0"/>
          </a:p>
          <a:p>
            <a:pPr marL="114300" indent="0" algn="just">
              <a:buNone/>
            </a:pPr>
            <a:r>
              <a:rPr lang="it-IT" sz="2800" dirty="0" smtClean="0"/>
              <a:t>«Le </a:t>
            </a:r>
            <a:r>
              <a:rPr lang="it-IT" sz="2800" dirty="0"/>
              <a:t>figure più ambite dal mercato del lavoro sono professionisti di grande </a:t>
            </a:r>
            <a:r>
              <a:rPr lang="it-IT" sz="2800" dirty="0">
                <a:solidFill>
                  <a:srgbClr val="FF0000"/>
                </a:solidFill>
              </a:rPr>
              <a:t>apertura mentale</a:t>
            </a:r>
            <a:r>
              <a:rPr lang="it-IT" sz="2800" dirty="0"/>
              <a:t>, con capacità tecniche e culturali costantemente </a:t>
            </a:r>
            <a:r>
              <a:rPr lang="it-IT" sz="2800" dirty="0">
                <a:solidFill>
                  <a:srgbClr val="FF0000"/>
                </a:solidFill>
              </a:rPr>
              <a:t>aggiornate</a:t>
            </a:r>
            <a:r>
              <a:rPr lang="it-IT" sz="2800" dirty="0"/>
              <a:t>, chiamati a proporre ed attuare </a:t>
            </a:r>
            <a:r>
              <a:rPr lang="it-IT" sz="2800" dirty="0">
                <a:solidFill>
                  <a:srgbClr val="FF0000"/>
                </a:solidFill>
              </a:rPr>
              <a:t>soluzioni innovative</a:t>
            </a:r>
            <a:r>
              <a:rPr lang="it-IT" sz="2800" dirty="0"/>
              <a:t>, in grado non solo di mantenere l`azienda sul mercato, ma anche di </a:t>
            </a:r>
            <a:r>
              <a:rPr lang="it-IT" sz="2800" dirty="0">
                <a:solidFill>
                  <a:srgbClr val="FF0000"/>
                </a:solidFill>
              </a:rPr>
              <a:t>migliorarne</a:t>
            </a:r>
            <a:r>
              <a:rPr lang="it-IT" sz="2800" dirty="0"/>
              <a:t> </a:t>
            </a:r>
            <a:r>
              <a:rPr lang="it-IT" sz="2800" dirty="0">
                <a:solidFill>
                  <a:srgbClr val="FF0000"/>
                </a:solidFill>
              </a:rPr>
              <a:t>costantemente la performance</a:t>
            </a:r>
            <a:r>
              <a:rPr lang="it-IT" sz="2800" dirty="0" smtClean="0">
                <a:solidFill>
                  <a:srgbClr val="FF0000"/>
                </a:solidFill>
              </a:rPr>
              <a:t>.»</a:t>
            </a:r>
          </a:p>
          <a:p>
            <a:pPr marL="114300" indent="0" algn="just">
              <a:buNone/>
            </a:pPr>
            <a:r>
              <a:rPr lang="it-IT" sz="2800" i="1" dirty="0" smtClean="0"/>
              <a:t>presentazione indirizzo «amministrazione e finanza» ITSC Einaudi Gramsci</a:t>
            </a:r>
            <a:endParaRPr lang="it-IT" sz="2800" i="1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352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it-IT" sz="2800" dirty="0"/>
              <a:t>Il diplomato in Amministrazione Finanza e Marketing ha </a:t>
            </a:r>
            <a:r>
              <a:rPr lang="it-IT" sz="2800" dirty="0">
                <a:solidFill>
                  <a:srgbClr val="FF0000"/>
                </a:solidFill>
              </a:rPr>
              <a:t>competenze generali</a:t>
            </a:r>
            <a:r>
              <a:rPr lang="it-IT" sz="2800" dirty="0"/>
              <a:t> nel campo dei </a:t>
            </a:r>
            <a:r>
              <a:rPr lang="it-IT" sz="2800" dirty="0" err="1"/>
              <a:t>macrofenomeni</a:t>
            </a:r>
            <a:r>
              <a:rPr lang="it-IT" sz="2800" dirty="0"/>
              <a:t> economici nazionali ed internazionali, della </a:t>
            </a:r>
            <a:r>
              <a:rPr lang="it-IT" sz="2800" dirty="0">
                <a:solidFill>
                  <a:srgbClr val="FF0000"/>
                </a:solidFill>
              </a:rPr>
              <a:t>normativa civilistica e fiscale</a:t>
            </a:r>
            <a:r>
              <a:rPr lang="it-IT" sz="2800" dirty="0"/>
              <a:t>, dei </a:t>
            </a:r>
            <a:r>
              <a:rPr lang="it-IT" sz="2800" dirty="0">
                <a:solidFill>
                  <a:srgbClr val="FF0000"/>
                </a:solidFill>
              </a:rPr>
              <a:t>sistemi e processi aziendali</a:t>
            </a:r>
            <a:r>
              <a:rPr lang="it-IT" sz="2800" dirty="0"/>
              <a:t> (organizzazione, pianificazione, programmazione, amministrazione, finanza e controllo), degli </a:t>
            </a:r>
            <a:r>
              <a:rPr lang="it-IT" sz="2800" dirty="0">
                <a:solidFill>
                  <a:srgbClr val="FF0000"/>
                </a:solidFill>
              </a:rPr>
              <a:t>strumenti</a:t>
            </a:r>
            <a:r>
              <a:rPr lang="it-IT" sz="2800" dirty="0"/>
              <a:t> di marketing, dei prodotti assicurativo-finanziari e dell’economia sociale.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812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114300" indent="0" algn="just">
              <a:buNone/>
            </a:pPr>
            <a:r>
              <a:rPr lang="it-IT" sz="8000" dirty="0" smtClean="0"/>
              <a:t>La professione dell’economista - inteso come soggetto che lavora con e per il mondo dell’impresa,  che si interfaccia con i problemi e i rischi delle imprese - sta cambiando velocemente, gli schemi mentali e i riferimenti ai quali ci si poteva affidare stanno crollando.</a:t>
            </a:r>
          </a:p>
          <a:p>
            <a:pPr marL="114300" indent="0" algn="just">
              <a:buNone/>
            </a:pPr>
            <a:endParaRPr lang="it-IT" sz="8000" dirty="0" smtClean="0"/>
          </a:p>
          <a:p>
            <a:pPr marL="114300" indent="0" algn="just">
              <a:buNone/>
            </a:pPr>
            <a:r>
              <a:rPr lang="it-IT" sz="8000" dirty="0" smtClean="0"/>
              <a:t>L’attività professionale del commercialista si deve evolvere verso consulenze alle imprese di natura completamente diversa rispetto a quelle finora fornite.</a:t>
            </a:r>
          </a:p>
          <a:p>
            <a:pPr marL="114300" indent="0" algn="just">
              <a:buNone/>
            </a:pPr>
            <a:endParaRPr lang="it-IT" sz="8000" dirty="0"/>
          </a:p>
          <a:p>
            <a:pPr marL="114300" indent="0" algn="just">
              <a:buNone/>
            </a:pPr>
            <a:r>
              <a:rPr lang="it-IT" sz="8000" dirty="0" smtClean="0"/>
              <a:t>L’attività professionale tradizionale e l’impostazione degli studi professionali devono adattarsi ai cambiamenti degli scenari economici locali, nazionali d internazionali per poter essere di supporto alle imprese sviluppando competenza nuove e diverse da quella che hanno sempre caratterizzato la professione di commercialista.</a:t>
            </a:r>
          </a:p>
          <a:p>
            <a:pPr marL="114300" indent="0" algn="just">
              <a:buNone/>
            </a:pPr>
            <a:endParaRPr lang="it-IT" sz="6200" dirty="0"/>
          </a:p>
          <a:p>
            <a:pPr marL="114300" indent="0" algn="just">
              <a:buNone/>
            </a:pPr>
            <a:r>
              <a:rPr lang="it-IT" sz="8000" dirty="0" smtClean="0">
                <a:solidFill>
                  <a:srgbClr val="FF0000"/>
                </a:solidFill>
              </a:rPr>
              <a:t>Innovazione, sviluppo tecnologico, gestione strategica, conoscenza della lingua inglese, specializzazione, competenza e studio. </a:t>
            </a:r>
            <a:endParaRPr lang="it-IT" sz="8000" dirty="0" smtClean="0">
              <a:solidFill>
                <a:srgbClr val="FF0000"/>
              </a:solidFill>
            </a:endParaRPr>
          </a:p>
          <a:p>
            <a:pPr marL="114300" indent="0" algn="just">
              <a:buNone/>
            </a:pPr>
            <a:endParaRPr lang="it-IT" sz="8000" dirty="0" smtClean="0">
              <a:solidFill>
                <a:srgbClr val="FF0000"/>
              </a:solidFill>
            </a:endParaRPr>
          </a:p>
          <a:p>
            <a:pPr marL="114300" indent="0" algn="just">
              <a:buNone/>
            </a:pPr>
            <a:endParaRPr lang="it-IT" sz="6200" dirty="0"/>
          </a:p>
          <a:p>
            <a:pPr marL="114300" indent="0" algn="just">
              <a:buNone/>
            </a:pPr>
            <a:endParaRPr lang="it-IT" sz="6200" dirty="0" smtClean="0"/>
          </a:p>
          <a:p>
            <a:pPr marL="114300" indent="0" algn="just">
              <a:buNone/>
            </a:pPr>
            <a:endParaRPr lang="it-IT" sz="6200" dirty="0" smtClean="0"/>
          </a:p>
          <a:p>
            <a:pPr marL="114300" indent="0" algn="just">
              <a:buNone/>
            </a:pPr>
            <a:r>
              <a:rPr lang="it-IT" sz="6200" dirty="0" smtClean="0"/>
              <a:t> </a:t>
            </a:r>
          </a:p>
          <a:p>
            <a:pPr marL="114300" indent="0" algn="just">
              <a:buNone/>
            </a:pPr>
            <a:endParaRPr lang="it-IT" sz="6200" dirty="0" smtClean="0"/>
          </a:p>
          <a:p>
            <a:pPr marL="114300" indent="0" algn="just">
              <a:buNone/>
            </a:pPr>
            <a:endParaRPr lang="it-IT" dirty="0" smtClean="0"/>
          </a:p>
          <a:p>
            <a:pPr marL="114300" indent="0" algn="just">
              <a:buNone/>
            </a:pPr>
            <a:endParaRPr lang="it-IT" dirty="0"/>
          </a:p>
          <a:p>
            <a:pPr marL="114300" indent="0" algn="just">
              <a:buNone/>
            </a:pPr>
            <a:endParaRPr lang="it-IT" dirty="0" smtClean="0"/>
          </a:p>
          <a:p>
            <a:pPr marL="114300" indent="0" algn="just">
              <a:buNone/>
            </a:pPr>
            <a:endParaRPr lang="it-IT" dirty="0" smtClean="0"/>
          </a:p>
          <a:p>
            <a:pPr marL="114300" indent="0" algn="just">
              <a:buNone/>
            </a:pPr>
            <a:endParaRPr lang="it-IT" dirty="0"/>
          </a:p>
          <a:p>
            <a:pPr marL="114300" indent="0">
              <a:buNone/>
            </a:pPr>
            <a:r>
              <a:rPr lang="it-IT" dirty="0" smtClean="0"/>
              <a:t>   </a:t>
            </a:r>
            <a:endParaRPr lang="it-IT" dirty="0"/>
          </a:p>
          <a:p>
            <a:pPr marL="114300" indent="0">
              <a:buNone/>
            </a:pPr>
            <a:endParaRPr lang="it-IT" dirty="0" smtClean="0"/>
          </a:p>
          <a:p>
            <a:pPr marL="114300" indent="0">
              <a:buNone/>
            </a:pPr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460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endParaRPr lang="it-IT" sz="4800" dirty="0" smtClean="0"/>
          </a:p>
          <a:p>
            <a:pPr marL="114300" indent="0" algn="ctr">
              <a:buNone/>
            </a:pPr>
            <a:r>
              <a:rPr lang="it-IT" sz="8000" b="1" dirty="0" smtClean="0">
                <a:solidFill>
                  <a:srgbClr val="FF0000"/>
                </a:solidFill>
              </a:rPr>
              <a:t>GOOD LUCK</a:t>
            </a:r>
          </a:p>
          <a:p>
            <a:pPr marL="114300" indent="0">
              <a:buNone/>
            </a:pPr>
            <a:r>
              <a:rPr lang="it-IT" sz="8000" b="1" dirty="0" smtClean="0">
                <a:solidFill>
                  <a:srgbClr val="FF0000"/>
                </a:solidFill>
              </a:rPr>
              <a:t> </a:t>
            </a:r>
            <a:endParaRPr lang="it-IT" sz="8000" b="1" dirty="0">
              <a:solidFill>
                <a:srgbClr val="FF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8682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iacen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iacent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1647</TotalTime>
  <Words>636</Words>
  <Application>Microsoft Office PowerPoint</Application>
  <PresentationFormat>Presentazione su schermo (4:3)</PresentationFormat>
  <Paragraphs>63</Paragraphs>
  <Slides>8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Calibri</vt:lpstr>
      <vt:lpstr>Cambria</vt:lpstr>
      <vt:lpstr>Adiacente</vt:lpstr>
      <vt:lpstr>      QUALI NOVITA’ NELLA PROFESSIONE DELL’ECONOMISTA DI DOMANI   </vt:lpstr>
      <vt:lpstr>Marzo 2017  trasformazione tecnologica e digitale, riorganizzazione aziendale</vt:lpstr>
      <vt:lpstr>Febbraio 2017 fattorie digitali e pastori virtuali agricoltura 4.0 </vt:lpstr>
      <vt:lpstr>Febbraio 2017 DAISY MODEL (ComoNext)  – Reti d’impresa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TOSHIBA</dc:creator>
  <cp:lastModifiedBy>Margherita</cp:lastModifiedBy>
  <cp:revision>272</cp:revision>
  <cp:lastPrinted>2016-10-26T15:09:19Z</cp:lastPrinted>
  <dcterms:created xsi:type="dcterms:W3CDTF">2014-01-22T16:06:03Z</dcterms:created>
  <dcterms:modified xsi:type="dcterms:W3CDTF">2017-03-12T15:33:28Z</dcterms:modified>
</cp:coreProperties>
</file>